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63" r:id="rId2"/>
    <p:sldId id="271" r:id="rId3"/>
    <p:sldId id="283" r:id="rId4"/>
    <p:sldId id="276" r:id="rId5"/>
    <p:sldId id="284" r:id="rId6"/>
    <p:sldId id="273" r:id="rId7"/>
    <p:sldId id="264" r:id="rId8"/>
    <p:sldId id="278" r:id="rId9"/>
    <p:sldId id="277" r:id="rId10"/>
    <p:sldId id="282" r:id="rId11"/>
    <p:sldId id="279" r:id="rId12"/>
    <p:sldId id="275" r:id="rId13"/>
    <p:sldId id="262" r:id="rId14"/>
    <p:sldId id="285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182" autoAdjust="0"/>
  </p:normalViewPr>
  <p:slideViewPr>
    <p:cSldViewPr>
      <p:cViewPr varScale="1">
        <p:scale>
          <a:sx n="65" d="100"/>
          <a:sy n="65" d="100"/>
        </p:scale>
        <p:origin x="66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0A89A-6130-44DF-8C15-8231F8B02EB3}" type="datetimeFigureOut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7A808-C891-4DAA-80A1-12FA81D326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6359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4A5DB-2E7B-4192-B1AC-5A8EF85CE432}" type="datetimeFigureOut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F39CC-4C2F-4DF0-9092-5234FD2FE0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672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F39CC-4C2F-4DF0-9092-5234FD2FE0ED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Финляндия</a:t>
            </a:r>
            <a:r>
              <a:rPr lang="ru-RU" dirty="0" smtClean="0"/>
              <a:t>:</a:t>
            </a:r>
            <a:r>
              <a:rPr lang="ru-RU" baseline="0" dirty="0" smtClean="0"/>
              <a:t> 1 к 4.</a:t>
            </a:r>
          </a:p>
          <a:p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Великобритания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группах, где дети до полутора-двух лет, приходится по одному взрослому на двух-трех детей. С трех лет – по одному воспитателю на 5-8 детей.</a:t>
            </a:r>
          </a:p>
          <a:p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Норвегия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1 к 5.</a:t>
            </a:r>
          </a:p>
          <a:p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Швеция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ясли 1 к 5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старше 1 к 7.</a:t>
            </a:r>
          </a:p>
          <a:p>
            <a:r>
              <a:rPr lang="ru-RU" sz="1200" b="1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Бельгия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одного сотрудника приходится от 4 до 8 детей.</a:t>
            </a:r>
            <a:endParaRPr lang="ru-RU" sz="1200" b="0" i="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Дания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соотношение 1 к 6.</a:t>
            </a:r>
            <a:endParaRPr lang="ru-RU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Франция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в яслях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соотношение 1 к 5.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F39CC-4C2F-4DF0-9092-5234FD2FE0ED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D9BC4-9FA3-496D-B895-EA386AADF46D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729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D9BC4-9FA3-496D-B895-EA386AADF46D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910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A4D-23C9-4918-A6E7-A135404AA0FD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0809-577A-4F38-A141-622EC81C1C4A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0ABA4-6D1B-49DE-950C-9D29FEE0CFB4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775DD-C002-4F6C-8247-EDB5CF84DCA1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132CE-DD34-497A-9944-CB22EC5DE329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507B-4782-4A5B-9D40-DB48D7618FBC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511-F313-43BF-8EC9-54A919097D84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E69DE-0F3B-424F-A5F6-B263D3CBECE9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7EB1-735A-4C31-8CB7-A052053F1E73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495A7-D92F-4F0A-8FC8-DEDE495D2AB8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CD28C-CD02-4DDF-B0E0-B6912FD84E1F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84EA2-6B89-4964-8DD6-1777E2A810A9}" type="datetime1">
              <a:rPr lang="ru-RU" smtClean="0"/>
              <a:pPr/>
              <a:t>вт 28.08.18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gif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longfordwomenslink.org/photos/Education_and_Training/drawing_of_chilrent_in_a_pyram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924944"/>
            <a:ext cx="2880320" cy="3297683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60375" y="548680"/>
            <a:ext cx="7995593" cy="1512168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Августовская конференция педагогических работников </a:t>
            </a:r>
            <a:b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доклад:</a:t>
            </a:r>
            <a:b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Дошкольное </a:t>
            </a:r>
            <a:r>
              <a:rPr lang="ru-RU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образование: социальные приоритеты и актуальные проблемы </a:t>
            </a:r>
            <a:endParaRPr lang="ru-RU" sz="2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00192" y="3501008"/>
            <a:ext cx="25922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Докладчик:</a:t>
            </a: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Алигаджиева Н.У., заведующая МКДОУ «Детский сад №14»</a:t>
            </a: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г. Избербаша РД, финалист республиканского конкурса «Лидер в образовании Дагестана-2018»</a:t>
            </a:r>
            <a:endParaRPr lang="en-US" dirty="0" smtClean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3316" name="AutoShape 4" descr="https://mail-attachment.googleusercontent.com/attachment/u/0/?ui=2&amp;ik=488d483f3d&amp;view=att&amp;th=1414fb1861cea3df&amp;attid=0.3&amp;disp=inline&amp;realattid=f_hlz16brc2&amp;safe=1&amp;zw&amp;saduie=AG9B_P9H29ypLHhRJlaiuS2sffjT&amp;sadet=1380021572752&amp;sads=q8_DC_I7kIvJWd19Pq1M7w-UWa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 2018 году отмечается 155 лет Дошкольному образованию в России</a:t>
            </a:r>
            <a:endParaRPr lang="ru-RU" sz="28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" y="5990215"/>
            <a:ext cx="9144000" cy="867785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5" y="1862931"/>
            <a:ext cx="6000750" cy="40005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4258816" cy="381642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3800" b="1" i="1" dirty="0" smtClean="0">
                <a:solidFill>
                  <a:srgbClr val="002060"/>
                </a:solidFill>
              </a:rPr>
              <a:t>      </a:t>
            </a:r>
            <a:r>
              <a:rPr lang="ru-RU" sz="3800" b="1" i="1" dirty="0" smtClean="0">
                <a:solidFill>
                  <a:srgbClr val="002060"/>
                </a:solidFill>
              </a:rPr>
              <a:t>В большинстве стран</a:t>
            </a:r>
            <a:r>
              <a:rPr lang="ru-RU" sz="3800" b="1" i="1" dirty="0">
                <a:solidFill>
                  <a:srgbClr val="002060"/>
                </a:solidFill>
              </a:rPr>
              <a:t>:</a:t>
            </a:r>
            <a:endParaRPr lang="en-US" sz="3800" b="1" i="1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образование начинается </a:t>
            </a:r>
            <a:r>
              <a:rPr lang="ru-RU" b="1" dirty="0" smtClean="0">
                <a:solidFill>
                  <a:srgbClr val="002060"/>
                </a:solidFill>
              </a:rPr>
              <a:t>до достижения ребёнком пятилетнего возраста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спрос </a:t>
            </a:r>
            <a:r>
              <a:rPr lang="ru-RU" dirty="0" smtClean="0">
                <a:solidFill>
                  <a:srgbClr val="002060"/>
                </a:solidFill>
              </a:rPr>
              <a:t>на дошкольное образование до трёхлетнего возраста значительно </a:t>
            </a:r>
            <a:r>
              <a:rPr lang="ru-RU" b="1" dirty="0" smtClean="0">
                <a:solidFill>
                  <a:srgbClr val="002060"/>
                </a:solidFill>
              </a:rPr>
              <a:t>превышает предложение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en-US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реализация программ дошкольного образования приводит к </a:t>
            </a:r>
            <a:r>
              <a:rPr lang="ru-RU" b="1" dirty="0" smtClean="0">
                <a:solidFill>
                  <a:srgbClr val="002060"/>
                </a:solidFill>
              </a:rPr>
              <a:t>более высоким и долгосрочным результатам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Осознание особой важности</a:t>
            </a:r>
            <a:b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дошкольного детства</a:t>
            </a:r>
            <a:b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sz="28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" y="6093297"/>
            <a:ext cx="9143999" cy="764703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783" y="2033180"/>
            <a:ext cx="3305175" cy="18573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3873" y="4117929"/>
            <a:ext cx="1812993" cy="173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24936" cy="16557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Профессиональный стандарт 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– </a:t>
            </a:r>
            <a:r>
              <a:rPr lang="ru-RU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это документ, в котором учтены все требования к личности и профессиональной компетентности 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педагогов. 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916410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872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24936" cy="16557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ФГОС </a:t>
            </a:r>
            <a:b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ДОШКОЛЬНОГО ОБРАЗОВАНИЯ 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1746" name="Picture 2" descr="http://img.nnover.ru/data/myupload/3/484/3484494/em-prf073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348880"/>
            <a:ext cx="5292588" cy="3528392"/>
          </a:xfrm>
          <a:prstGeom prst="rect">
            <a:avLst/>
          </a:prstGeom>
          <a:noFill/>
        </p:spPr>
      </p:pic>
      <p:pic>
        <p:nvPicPr>
          <p:cNvPr id="4" name="Picture 2" descr="http://www.millan.net/anims/gifs/gardenpla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0"/>
            <a:ext cx="1979712" cy="11811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553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5949280"/>
            <a:ext cx="9143999" cy="764703"/>
            <a:chOff x="1" y="6093297"/>
            <a:chExt cx="9143999" cy="764703"/>
          </a:xfrm>
        </p:grpSpPr>
        <p:pic>
          <p:nvPicPr>
            <p:cNvPr id="5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6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10" y="225432"/>
            <a:ext cx="7848872" cy="57163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" y="6093297"/>
            <a:ext cx="9143999" cy="764703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3" y="129015"/>
            <a:ext cx="8805827" cy="584198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Современный ребёнок</a:t>
            </a:r>
            <a:b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altLang="ru-RU" sz="4000" dirty="0" smtClean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6" name="Объект 5"/>
          <p:cNvSpPr txBox="1">
            <a:spLocks/>
          </p:cNvSpPr>
          <p:nvPr/>
        </p:nvSpPr>
        <p:spPr bwMode="auto">
          <a:xfrm>
            <a:off x="1965758" y="1196752"/>
            <a:ext cx="5810811" cy="438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altLang="ru-RU" sz="2000" b="1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altLang="ru-RU" sz="2800" b="1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Ключевые</a:t>
            </a:r>
            <a:r>
              <a:rPr lang="ru-RU" altLang="ru-RU" sz="28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 </a:t>
            </a:r>
            <a:r>
              <a:rPr lang="ru-RU" altLang="ru-RU" sz="2800" b="1" dirty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навыки: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Интеллектуальное </a:t>
            </a:r>
            <a:r>
              <a:rPr lang="ru-RU" altLang="ru-RU" sz="2000" dirty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развитие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Мотивация </a:t>
            </a:r>
            <a:r>
              <a:rPr lang="ru-RU" altLang="ru-RU" sz="2000" dirty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к обучению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Креативность </a:t>
            </a:r>
            <a:endParaRPr lang="ru-RU" altLang="ru-RU" sz="2000" dirty="0">
              <a:solidFill>
                <a:srgbClr val="002060"/>
              </a:solidFill>
              <a:latin typeface="Cambria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Самостоятельность</a:t>
            </a:r>
            <a:endParaRPr lang="ru-RU" altLang="ru-RU" sz="2000" dirty="0">
              <a:solidFill>
                <a:srgbClr val="002060"/>
              </a:solidFill>
              <a:latin typeface="Cambria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Уверенность </a:t>
            </a:r>
            <a:r>
              <a:rPr lang="ru-RU" altLang="ru-RU" sz="2000" dirty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в себе</a:t>
            </a:r>
            <a:endParaRPr lang="en-US" altLang="ru-RU" sz="2000" dirty="0">
              <a:solidFill>
                <a:srgbClr val="002060"/>
              </a:solidFill>
              <a:latin typeface="Cambria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Общие </a:t>
            </a:r>
            <a:r>
              <a:rPr lang="ru-RU" altLang="ru-RU" sz="2000" dirty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знания и навыки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Инициативность </a:t>
            </a:r>
            <a:endParaRPr lang="ru-RU" altLang="ru-RU" sz="2000" dirty="0">
              <a:solidFill>
                <a:srgbClr val="00206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30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4355952"/>
            <a:ext cx="2051721" cy="1224136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457200" y="6093296"/>
            <a:ext cx="8507288" cy="620688"/>
            <a:chOff x="1" y="6093297"/>
            <a:chExt cx="9143999" cy="764703"/>
          </a:xfrm>
        </p:grpSpPr>
        <p:pic>
          <p:nvPicPr>
            <p:cNvPr id="13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14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pic>
        <p:nvPicPr>
          <p:cNvPr id="20484" name="Picture 4" descr="http://www.millan.net/anims/gifs/sample_babytalk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668345"/>
            <a:ext cx="1215008" cy="1215009"/>
          </a:xfrm>
          <a:prstGeom prst="rect">
            <a:avLst/>
          </a:prstGeom>
          <a:noFill/>
        </p:spPr>
      </p:pic>
      <p:pic>
        <p:nvPicPr>
          <p:cNvPr id="20486" name="Picture 6" descr="http://www.millan.net/anims/gifs/hoppbaby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555237" y="4128697"/>
            <a:ext cx="484237" cy="619126"/>
          </a:xfrm>
          <a:prstGeom prst="rect">
            <a:avLst/>
          </a:prstGeom>
          <a:noFill/>
        </p:spPr>
      </p:pic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 dirty="0"/>
          </a:p>
        </p:txBody>
      </p:sp>
      <p:pic>
        <p:nvPicPr>
          <p:cNvPr id="17" name="Picture 2" descr="http://www.millan.net/anims/gifs/teckn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200" y="1229151"/>
            <a:ext cx="2441823" cy="168960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333375"/>
          <a:ext cx="8446393" cy="5508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9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10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60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3907"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70C0"/>
                        </a:solidFill>
                      </a:endParaRPr>
                    </a:p>
                  </a:txBody>
                  <a:tcPr marT="45724" marB="45724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Академическая модель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Личностно-ориентированная модель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809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Интеллектуальное развитие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Мотивация к обучению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Грамотность, счет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err="1" smtClean="0">
                          <a:solidFill>
                            <a:srgbClr val="002060"/>
                          </a:solidFill>
                        </a:rPr>
                        <a:t>Креативность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Самостоятельность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Предметные знания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Уверенность в себе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Общие знания и навыки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246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Инициативность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512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Краткосрочные результаты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4809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rgbClr val="002060"/>
                          </a:solidFill>
                        </a:rPr>
                        <a:t>Долгосрочные результаты</a:t>
                      </a:r>
                      <a:endParaRPr lang="ru-RU" sz="1800" b="0" dirty="0">
                        <a:solidFill>
                          <a:srgbClr val="002060"/>
                        </a:solidFill>
                      </a:endParaRP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pSp>
        <p:nvGrpSpPr>
          <p:cNvPr id="15" name="Группа 14"/>
          <p:cNvGrpSpPr/>
          <p:nvPr/>
        </p:nvGrpSpPr>
        <p:grpSpPr>
          <a:xfrm>
            <a:off x="1" y="5949280"/>
            <a:ext cx="9143999" cy="764703"/>
            <a:chOff x="1" y="6093297"/>
            <a:chExt cx="9143999" cy="764703"/>
          </a:xfrm>
        </p:grpSpPr>
        <p:pic>
          <p:nvPicPr>
            <p:cNvPr id="16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26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pic>
        <p:nvPicPr>
          <p:cNvPr id="27" name="Picture 2" descr="http://www.millan.net/anims/gifs/jumpbaby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052736"/>
            <a:ext cx="299509" cy="427870"/>
          </a:xfrm>
          <a:prstGeom prst="rect">
            <a:avLst/>
          </a:prstGeom>
          <a:noFill/>
        </p:spPr>
      </p:pic>
      <p:pic>
        <p:nvPicPr>
          <p:cNvPr id="28" name="Picture 2" descr="http://www.millan.net/anims/gifs/jumpbaby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916832"/>
            <a:ext cx="299509" cy="427870"/>
          </a:xfrm>
          <a:prstGeom prst="rect">
            <a:avLst/>
          </a:prstGeom>
          <a:noFill/>
        </p:spPr>
      </p:pic>
      <p:pic>
        <p:nvPicPr>
          <p:cNvPr id="29" name="Picture 2" descr="http://www.millan.net/anims/gifs/jumpbaby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212976"/>
            <a:ext cx="299509" cy="427870"/>
          </a:xfrm>
          <a:prstGeom prst="rect">
            <a:avLst/>
          </a:prstGeom>
          <a:noFill/>
        </p:spPr>
      </p:pic>
      <p:pic>
        <p:nvPicPr>
          <p:cNvPr id="30" name="Picture 2" descr="http://www.millan.net/anims/gifs/jumpbaby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869160"/>
            <a:ext cx="299509" cy="427870"/>
          </a:xfrm>
          <a:prstGeom prst="rect">
            <a:avLst/>
          </a:prstGeom>
          <a:noFill/>
        </p:spPr>
      </p:pic>
      <p:pic>
        <p:nvPicPr>
          <p:cNvPr id="31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563694"/>
            <a:ext cx="309079" cy="441542"/>
          </a:xfrm>
          <a:prstGeom prst="rect">
            <a:avLst/>
          </a:prstGeom>
          <a:noFill/>
        </p:spPr>
      </p:pic>
      <p:pic>
        <p:nvPicPr>
          <p:cNvPr id="32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2355782"/>
            <a:ext cx="309079" cy="441542"/>
          </a:xfrm>
          <a:prstGeom prst="rect">
            <a:avLst/>
          </a:prstGeom>
          <a:noFill/>
        </p:spPr>
      </p:pic>
      <p:pic>
        <p:nvPicPr>
          <p:cNvPr id="33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2787830"/>
            <a:ext cx="309079" cy="441542"/>
          </a:xfrm>
          <a:prstGeom prst="rect">
            <a:avLst/>
          </a:prstGeom>
          <a:noFill/>
        </p:spPr>
      </p:pic>
      <p:pic>
        <p:nvPicPr>
          <p:cNvPr id="34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3645024"/>
            <a:ext cx="309079" cy="441542"/>
          </a:xfrm>
          <a:prstGeom prst="rect">
            <a:avLst/>
          </a:prstGeom>
          <a:noFill/>
        </p:spPr>
      </p:pic>
      <p:pic>
        <p:nvPicPr>
          <p:cNvPr id="35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083974"/>
            <a:ext cx="309079" cy="441542"/>
          </a:xfrm>
          <a:prstGeom prst="rect">
            <a:avLst/>
          </a:prstGeom>
          <a:noFill/>
        </p:spPr>
      </p:pic>
      <p:pic>
        <p:nvPicPr>
          <p:cNvPr id="36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437112"/>
            <a:ext cx="309079" cy="441542"/>
          </a:xfrm>
          <a:prstGeom prst="rect">
            <a:avLst/>
          </a:prstGeom>
          <a:noFill/>
        </p:spPr>
      </p:pic>
      <p:pic>
        <p:nvPicPr>
          <p:cNvPr id="37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5373216"/>
            <a:ext cx="309079" cy="441542"/>
          </a:xfrm>
          <a:prstGeom prst="rect">
            <a:avLst/>
          </a:prstGeom>
          <a:noFill/>
        </p:spPr>
      </p:pic>
      <p:pic>
        <p:nvPicPr>
          <p:cNvPr id="18" name="Picture 4" descr="http://www.millan.net/anims/gifs/jumpbaby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059638"/>
            <a:ext cx="309079" cy="441542"/>
          </a:xfrm>
          <a:prstGeom prst="rect">
            <a:avLst/>
          </a:prstGeom>
          <a:noFill/>
        </p:spPr>
      </p:pic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60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864096"/>
          </a:xfrm>
        </p:spPr>
        <p:txBody>
          <a:bodyPr>
            <a:noAutofit/>
          </a:bodyPr>
          <a:lstStyle/>
          <a:p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проблема доступности мест в яслях</a:t>
            </a:r>
            <a:endParaRPr lang="ru-RU" sz="3200" dirty="0"/>
          </a:p>
        </p:txBody>
      </p:sp>
      <p:grpSp>
        <p:nvGrpSpPr>
          <p:cNvPr id="2" name="Группа 6"/>
          <p:cNvGrpSpPr/>
          <p:nvPr/>
        </p:nvGrpSpPr>
        <p:grpSpPr>
          <a:xfrm>
            <a:off x="1" y="6093297"/>
            <a:ext cx="9143999" cy="764703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52506"/>
            <a:ext cx="2744548" cy="431081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913" y="3834632"/>
            <a:ext cx="3537805" cy="20610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877" y="1151451"/>
            <a:ext cx="3544646" cy="23560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70384" y="580331"/>
            <a:ext cx="8003232" cy="576064"/>
          </a:xfrm>
        </p:spPr>
        <p:txBody>
          <a:bodyPr>
            <a:noAutofit/>
          </a:bodyPr>
          <a:lstStyle/>
          <a:p>
            <a:r>
              <a:rPr lang="ru-RU" sz="1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Одним из приоритетных направлений государственной политики является политика создания условий для предоставления детям-инвалидам и детям с ОВЗ равного доступа к качественному образованию в образовательных организациях, реализующих образовательные программы дошкольного образования, с учетом особенностей их психофизического развития.</a:t>
            </a:r>
            <a:endParaRPr lang="ru-RU" sz="1600" dirty="0"/>
          </a:p>
        </p:txBody>
      </p:sp>
      <p:grpSp>
        <p:nvGrpSpPr>
          <p:cNvPr id="2" name="Группа 6"/>
          <p:cNvGrpSpPr/>
          <p:nvPr/>
        </p:nvGrpSpPr>
        <p:grpSpPr>
          <a:xfrm>
            <a:off x="1" y="6093297"/>
            <a:ext cx="9143999" cy="764703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768" y="1528780"/>
            <a:ext cx="3288864" cy="21159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1528780"/>
            <a:ext cx="4286250" cy="24479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198" y="3938923"/>
            <a:ext cx="3250704" cy="22206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1" y="5445224"/>
            <a:ext cx="9143999" cy="764703"/>
            <a:chOff x="1" y="6093297"/>
            <a:chExt cx="9143999" cy="764703"/>
          </a:xfrm>
        </p:grpSpPr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10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33" y="836712"/>
            <a:ext cx="8313935" cy="40783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4" y="0"/>
            <a:ext cx="3568154" cy="6510981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1" y="6093297"/>
            <a:ext cx="9143999" cy="764703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212" y="260648"/>
            <a:ext cx="4355976" cy="24502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635" y="3140968"/>
            <a:ext cx="4383845" cy="24659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402" r="4355" b="5814"/>
          <a:stretch/>
        </p:blipFill>
        <p:spPr>
          <a:xfrm>
            <a:off x="0" y="0"/>
            <a:ext cx="7121715" cy="35283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1" y="3695212"/>
            <a:ext cx="4013329" cy="25952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723" y="2141714"/>
            <a:ext cx="4668030" cy="2942889"/>
          </a:xfrm>
          <a:prstGeom prst="rect">
            <a:avLst/>
          </a:prstGeom>
        </p:spPr>
      </p:pic>
      <p:pic>
        <p:nvPicPr>
          <p:cNvPr id="8" name="Picture 2" descr="http://www.millan.net/anims/gifs/mudplay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92599" y="5336230"/>
            <a:ext cx="2133451" cy="12026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4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b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" y="5949280"/>
            <a:ext cx="9143999" cy="764703"/>
            <a:chOff x="1" y="6093297"/>
            <a:chExt cx="9143999" cy="764703"/>
          </a:xfrm>
        </p:grpSpPr>
        <p:pic>
          <p:nvPicPr>
            <p:cNvPr id="6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2492896"/>
            <a:ext cx="5544616" cy="23074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1555</TotalTime>
  <Words>288</Words>
  <Application>Microsoft Office PowerPoint</Application>
  <PresentationFormat>Экран (4:3)</PresentationFormat>
  <Paragraphs>62</Paragraphs>
  <Slides>15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Cambria</vt:lpstr>
      <vt:lpstr>Times New Roman</vt:lpstr>
      <vt:lpstr>Wingdings</vt:lpstr>
      <vt:lpstr>Тема Office</vt:lpstr>
      <vt:lpstr>Августовская конференция педагогических работников      доклад: Дошкольное образование: социальные приоритеты и актуальные проблемы </vt:lpstr>
      <vt:lpstr>В 2018 году отмечается 155 лет Дошкольному образованию в России</vt:lpstr>
      <vt:lpstr>Осознание особой важности дошкольного детства </vt:lpstr>
      <vt:lpstr>Профессиональный стандарт – это документ, в котором учтены все требования к личности и профессиональной компетентности педагогов. </vt:lpstr>
      <vt:lpstr>ФГОС  ДОШКОЛЬНОГО ОБРАЗОВАНИЯ </vt:lpstr>
      <vt:lpstr>Презентация PowerPoint</vt:lpstr>
      <vt:lpstr>Презентация PowerPoint</vt:lpstr>
      <vt:lpstr>Современный ребёнок </vt:lpstr>
      <vt:lpstr>Презентация PowerPoint</vt:lpstr>
      <vt:lpstr>проблема доступности мест в яслях</vt:lpstr>
      <vt:lpstr>Одним из приоритетных направлений государственной политики является политика создания условий для предоставления детям-инвалидам и детям с ОВЗ равного доступа к качественному образованию в образовательных организациях, реализующих образовательные программы дошкольного образования, с учетом особенностей их психофизического развития.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Lavrishcheva, Mariya</dc:creator>
  <cp:lastModifiedBy>Пользователь</cp:lastModifiedBy>
  <cp:revision>111</cp:revision>
  <dcterms:created xsi:type="dcterms:W3CDTF">2013-09-19T09:36:35Z</dcterms:created>
  <dcterms:modified xsi:type="dcterms:W3CDTF">2018-08-28T10:25:42Z</dcterms:modified>
</cp:coreProperties>
</file>