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3" r:id="rId5"/>
    <p:sldId id="264" r:id="rId6"/>
    <p:sldId id="261" r:id="rId7"/>
    <p:sldId id="265" r:id="rId8"/>
    <p:sldId id="259" r:id="rId9"/>
    <p:sldId id="260" r:id="rId10"/>
    <p:sldId id="266" r:id="rId11"/>
    <p:sldId id="267" r:id="rId12"/>
    <p:sldId id="262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42A28-C4D1-44CF-98D9-3E4B89AC5AC3}" type="datetimeFigureOut">
              <a:rPr lang="ru-RU" smtClean="0"/>
              <a:t>23.08.2024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D7140CB-3400-458E-BBE3-AFC873294751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5000">
        <p14:honeycomb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42A28-C4D1-44CF-98D9-3E4B89AC5AC3}" type="datetimeFigureOut">
              <a:rPr lang="ru-RU" smtClean="0"/>
              <a:t>23.08.2024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D7140CB-3400-458E-BBE3-AFC873294751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5000">
        <p14:honeycomb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42A28-C4D1-44CF-98D9-3E4B89AC5AC3}" type="datetimeFigureOut">
              <a:rPr lang="ru-RU" smtClean="0"/>
              <a:t>23.08.2024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D7140CB-3400-458E-BBE3-AFC873294751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5000">
        <p14:honeycomb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42A28-C4D1-44CF-98D9-3E4B89AC5AC3}" type="datetimeFigureOut">
              <a:rPr lang="ru-RU" smtClean="0"/>
              <a:t>23.08.2024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D7140CB-3400-458E-BBE3-AFC87329475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5000">
        <p14:honeycomb/>
      </p:transition>
    </mc:Choice>
    <mc:Fallback xmlns=""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42A28-C4D1-44CF-98D9-3E4B89AC5AC3}" type="datetimeFigureOut">
              <a:rPr lang="ru-RU" smtClean="0"/>
              <a:t>23.08.2024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D7140CB-3400-458E-BBE3-AFC873294751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5000">
        <p14:honeycomb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42A28-C4D1-44CF-98D9-3E4B89AC5AC3}" type="datetimeFigureOut">
              <a:rPr lang="ru-RU" smtClean="0"/>
              <a:t>23.08.2024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D7140CB-3400-458E-BBE3-AFC87329475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5000">
        <p14:honeycomb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42A28-C4D1-44CF-98D9-3E4B89AC5AC3}" type="datetimeFigureOut">
              <a:rPr lang="ru-RU" smtClean="0"/>
              <a:t>23.08.2024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D7140CB-3400-458E-BBE3-AFC873294751}" type="slidenum">
              <a:rPr lang="ru-RU" smtClean="0"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5000">
        <p14:honeycomb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42A28-C4D1-44CF-98D9-3E4B89AC5AC3}" type="datetimeFigureOut">
              <a:rPr lang="ru-RU" smtClean="0"/>
              <a:t>23.08.2024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D7140CB-3400-458E-BBE3-AFC873294751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5000">
        <p14:honeycomb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42A28-C4D1-44CF-98D9-3E4B89AC5AC3}" type="datetimeFigureOut">
              <a:rPr lang="ru-RU" smtClean="0"/>
              <a:t>23.08.2024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D7140CB-3400-458E-BBE3-AFC873294751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5000">
        <p14:honeycomb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42A28-C4D1-44CF-98D9-3E4B89AC5AC3}" type="datetimeFigureOut">
              <a:rPr lang="ru-RU" smtClean="0"/>
              <a:t>23.08.2024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140CB-3400-458E-BBE3-AFC87329475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5000">
        <p14:honeycomb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42A28-C4D1-44CF-98D9-3E4B89AC5AC3}" type="datetimeFigureOut">
              <a:rPr lang="ru-RU" smtClean="0"/>
              <a:t>23.08.2024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140CB-3400-458E-BBE3-AFC87329475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5000">
        <p14:honeycomb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99A42A28-C4D1-44CF-98D9-3E4B89AC5AC3}" type="datetimeFigureOut">
              <a:rPr lang="ru-RU" smtClean="0"/>
              <a:t>23.08.2024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AD7140CB-3400-458E-BBE3-AFC87329475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4400" advClick="0" advTm="5000">
        <p14:honeycomb/>
      </p:transition>
    </mc:Choice>
    <mc:Fallback xmlns="">
      <p:transition spd="slow" advClick="0" advTm="5000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ebanketa.com/" TargetMode="External"/><Relationship Id="rId2" Type="http://schemas.openxmlformats.org/officeDocument/2006/relationships/hyperlink" Target="https://onlinetestpad.com/ru/tests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banktestov.ru/" TargetMode="External"/><Relationship Id="rId4" Type="http://schemas.openxmlformats.org/officeDocument/2006/relationships/hyperlink" Target="https://simpoll.ru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://www.spiderscribe.net/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1354170" y="476672"/>
            <a:ext cx="12075806" cy="59093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Презентация </a:t>
            </a:r>
          </a:p>
          <a:p>
            <a:pPr algn="ctr"/>
            <a:r>
              <a:rPr lang="ru-RU" sz="4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К</a:t>
            </a:r>
            <a:r>
              <a:rPr lang="ru-RU" sz="4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4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докладу на тему:</a:t>
            </a:r>
          </a:p>
          <a:p>
            <a:pPr algn="ctr"/>
            <a:endParaRPr lang="ru-RU" sz="3200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«Использование цифровых </a:t>
            </a:r>
          </a:p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сервисов в</a:t>
            </a:r>
          </a:p>
          <a:p>
            <a:pPr algn="ctr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образовательном процессе».</a:t>
            </a:r>
          </a:p>
          <a:p>
            <a:pPr algn="ctr"/>
            <a:endParaRPr lang="ru-RU" sz="36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indent="2598738"/>
            <a:r>
              <a:rPr lang="ru-RU" sz="3200" b="1" dirty="0">
                <a:solidFill>
                  <a:srgbClr val="002060"/>
                </a:solidFill>
              </a:rPr>
              <a:t>Докладчик:</a:t>
            </a:r>
            <a:r>
              <a:rPr lang="ru-RU" sz="3200" dirty="0">
                <a:solidFill>
                  <a:srgbClr val="002060"/>
                </a:solidFill>
              </a:rPr>
              <a:t> </a:t>
            </a:r>
            <a:r>
              <a:rPr lang="ru-RU" sz="3200" dirty="0" err="1">
                <a:solidFill>
                  <a:srgbClr val="002060"/>
                </a:solidFill>
              </a:rPr>
              <a:t>Шихсафиева</a:t>
            </a:r>
            <a:r>
              <a:rPr lang="ru-RU" sz="3200" dirty="0">
                <a:solidFill>
                  <a:srgbClr val="002060"/>
                </a:solidFill>
              </a:rPr>
              <a:t> </a:t>
            </a:r>
            <a:r>
              <a:rPr lang="ru-RU" sz="3200" dirty="0" err="1">
                <a:solidFill>
                  <a:srgbClr val="002060"/>
                </a:solidFill>
              </a:rPr>
              <a:t>Румина</a:t>
            </a:r>
            <a:r>
              <a:rPr lang="ru-RU" sz="3200" dirty="0">
                <a:solidFill>
                  <a:srgbClr val="002060"/>
                </a:solidFill>
              </a:rPr>
              <a:t> </a:t>
            </a:r>
          </a:p>
          <a:p>
            <a:pPr indent="2598738"/>
            <a:r>
              <a:rPr lang="ru-RU" sz="3200" dirty="0" err="1">
                <a:solidFill>
                  <a:srgbClr val="002060"/>
                </a:solidFill>
              </a:rPr>
              <a:t>Назмудиновна</a:t>
            </a:r>
            <a:r>
              <a:rPr lang="ru-RU" sz="3200" dirty="0">
                <a:solidFill>
                  <a:srgbClr val="002060"/>
                </a:solidFill>
              </a:rPr>
              <a:t>, учитель информатики </a:t>
            </a:r>
          </a:p>
          <a:p>
            <a:pPr indent="2598738"/>
            <a:r>
              <a:rPr lang="ru-RU" sz="3200" dirty="0">
                <a:solidFill>
                  <a:srgbClr val="002060"/>
                </a:solidFill>
              </a:rPr>
              <a:t> МБОУ «СОШ № 12» г. Избербаш</a:t>
            </a:r>
            <a:endParaRPr lang="ru-RU" dirty="0">
              <a:solidFill>
                <a:srgbClr val="002060"/>
              </a:solidFill>
            </a:endParaRPr>
          </a:p>
          <a:p>
            <a:pPr algn="r"/>
            <a:endParaRPr lang="ru-RU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87074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5000">
        <p14:honeycomb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188640"/>
            <a:ext cx="8640960" cy="7586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Информационно - цифровые технологии</a:t>
            </a:r>
          </a:p>
          <a:p>
            <a:endParaRPr lang="ru-RU" sz="1400" dirty="0" smtClean="0"/>
          </a:p>
          <a:p>
            <a:r>
              <a:rPr lang="ru-RU" sz="2200" b="1" dirty="0" smtClean="0">
                <a:ea typeface="Calibri"/>
                <a:cs typeface="Times New Roman"/>
              </a:rPr>
              <a:t>Online Test Pad</a:t>
            </a:r>
            <a:r>
              <a:rPr lang="ru-RU" sz="2200" dirty="0" smtClean="0">
                <a:ea typeface="Calibri"/>
                <a:cs typeface="Times New Roman"/>
              </a:rPr>
              <a:t> – бесплатный универсальный и простой конструктор, с помощью которого можно создать различные тесты, задания, задачи, кроссворды, сканворды опросы, логические игры, диалоги.</a:t>
            </a:r>
            <a:r>
              <a:rPr lang="ru-RU" sz="2200" u="sng" dirty="0" smtClean="0">
                <a:solidFill>
                  <a:srgbClr val="0000FF"/>
                </a:solidFill>
                <a:latin typeface="Times New Roman"/>
                <a:ea typeface="Times New Roman"/>
                <a:hlinkClick r:id="rId2"/>
              </a:rPr>
              <a:t> https://onlinetestpad.com/ru/tests</a:t>
            </a:r>
            <a:endParaRPr lang="ru-RU" sz="2200" u="sng" dirty="0" smtClean="0">
              <a:solidFill>
                <a:srgbClr val="0000FF"/>
              </a:solidFill>
              <a:latin typeface="Times New Roman"/>
              <a:ea typeface="Times New Roman"/>
            </a:endParaRPr>
          </a:p>
          <a:p>
            <a:endParaRPr lang="ru-RU" sz="1100" u="sng" dirty="0">
              <a:solidFill>
                <a:srgbClr val="0000FF"/>
              </a:solidFill>
              <a:latin typeface="Times New Roman"/>
              <a:ea typeface="Times New Roman"/>
            </a:endParaRPr>
          </a:p>
          <a:p>
            <a:r>
              <a:rPr lang="ru-RU" sz="2200" b="1" dirty="0" smtClean="0">
                <a:ea typeface="Calibri"/>
                <a:cs typeface="Times New Roman"/>
              </a:rPr>
              <a:t>Webanketa</a:t>
            </a:r>
            <a:r>
              <a:rPr lang="ru-RU" sz="2200" dirty="0" smtClean="0">
                <a:ea typeface="Calibri"/>
                <a:cs typeface="Times New Roman"/>
              </a:rPr>
              <a:t> – помогает создавать и проводить приватные и публичные опросы, анкетирования и голосования. </a:t>
            </a:r>
            <a:r>
              <a:rPr lang="ru-RU" sz="2200" u="sng" dirty="0" smtClean="0">
                <a:solidFill>
                  <a:srgbClr val="0000FF"/>
                </a:solidFill>
                <a:ea typeface="Calibri"/>
                <a:cs typeface="Times New Roman"/>
                <a:hlinkClick r:id="rId3"/>
              </a:rPr>
              <a:t>https://webanketa.com/</a:t>
            </a:r>
            <a:endParaRPr lang="ru-RU" sz="2200" u="sng" dirty="0" smtClean="0">
              <a:solidFill>
                <a:srgbClr val="0000FF"/>
              </a:solidFill>
              <a:ea typeface="Calibri"/>
              <a:cs typeface="Times New Roman"/>
            </a:endParaRPr>
          </a:p>
          <a:p>
            <a:endParaRPr lang="ru-RU" sz="1100" u="sng" dirty="0" smtClean="0">
              <a:solidFill>
                <a:srgbClr val="0000FF"/>
              </a:solidFill>
              <a:ea typeface="Calibri"/>
              <a:cs typeface="Times New Roman"/>
            </a:endParaRPr>
          </a:p>
          <a:p>
            <a:r>
              <a:rPr lang="ru-RU" sz="2200" b="1" dirty="0" err="1">
                <a:ea typeface="Calibri"/>
                <a:cs typeface="Times New Roman"/>
              </a:rPr>
              <a:t>Simpoll</a:t>
            </a:r>
            <a:r>
              <a:rPr lang="ru-RU" sz="2200" b="1" dirty="0">
                <a:ea typeface="Calibri"/>
                <a:cs typeface="Times New Roman"/>
              </a:rPr>
              <a:t> </a:t>
            </a:r>
            <a:r>
              <a:rPr lang="ru-RU" sz="2200" dirty="0">
                <a:ea typeface="Calibri"/>
                <a:cs typeface="Times New Roman"/>
              </a:rPr>
              <a:t>– сервис для создания и проведения опросов, голосований и тестов. Сервис полностью на русском языке. С помощью </a:t>
            </a:r>
            <a:r>
              <a:rPr lang="ru-RU" sz="2200" dirty="0" err="1">
                <a:ea typeface="Calibri"/>
                <a:cs typeface="Times New Roman"/>
              </a:rPr>
              <a:t>Simpoll</a:t>
            </a:r>
            <a:r>
              <a:rPr lang="ru-RU" sz="2200" dirty="0">
                <a:ea typeface="Calibri"/>
                <a:cs typeface="Times New Roman"/>
              </a:rPr>
              <a:t> возможно создание </a:t>
            </a:r>
            <a:r>
              <a:rPr lang="ru-RU" sz="2200" dirty="0" smtClean="0">
                <a:ea typeface="Calibri"/>
                <a:cs typeface="Times New Roman"/>
              </a:rPr>
              <a:t> </a:t>
            </a:r>
            <a:r>
              <a:rPr lang="ru-RU" sz="2200" dirty="0">
                <a:ea typeface="Calibri"/>
                <a:cs typeface="Times New Roman"/>
              </a:rPr>
              <a:t>опроса и теста любой сложности. </a:t>
            </a:r>
            <a:r>
              <a:rPr lang="ru-RU" sz="2200" u="sng" dirty="0">
                <a:hlinkClick r:id="rId4"/>
              </a:rPr>
              <a:t>https://simpoll.ru</a:t>
            </a:r>
            <a:r>
              <a:rPr lang="ru-RU" sz="2200" u="sng" dirty="0" smtClean="0">
                <a:hlinkClick r:id="rId4"/>
              </a:rPr>
              <a:t>/</a:t>
            </a:r>
            <a:endParaRPr lang="ru-RU" sz="2200" u="sng" dirty="0" smtClean="0"/>
          </a:p>
          <a:p>
            <a:endParaRPr lang="ru-RU" sz="1100" u="sng" dirty="0" smtClean="0"/>
          </a:p>
          <a:p>
            <a:r>
              <a:rPr lang="ru-RU" sz="2200" b="1" dirty="0" err="1">
                <a:ea typeface="Calibri"/>
                <a:cs typeface="Times New Roman"/>
              </a:rPr>
              <a:t>БанкТестов</a:t>
            </a:r>
            <a:r>
              <a:rPr lang="ru-RU" sz="2200" b="1" dirty="0">
                <a:ea typeface="Calibri"/>
                <a:cs typeface="Times New Roman"/>
              </a:rPr>
              <a:t> РУ</a:t>
            </a:r>
            <a:r>
              <a:rPr lang="ru-RU" sz="2200" dirty="0">
                <a:ea typeface="Calibri"/>
                <a:cs typeface="Times New Roman"/>
              </a:rPr>
              <a:t> – позволяет создать онлайн тест и разместить его в интернете, не требуются какие-то специальные знания. </a:t>
            </a:r>
            <a:r>
              <a:rPr lang="ru-RU" sz="2200" u="sng" dirty="0">
                <a:hlinkClick r:id="rId5"/>
              </a:rPr>
              <a:t>https://banktestov.ru/</a:t>
            </a:r>
            <a:endParaRPr lang="ru-RU" sz="2200" dirty="0"/>
          </a:p>
          <a:p>
            <a:endParaRPr lang="ru-RU" sz="2200" dirty="0"/>
          </a:p>
          <a:p>
            <a:endParaRPr lang="ru-RU" sz="2400" dirty="0" smtClean="0"/>
          </a:p>
          <a:p>
            <a:endParaRPr lang="ru-RU" sz="1400" dirty="0" smtClean="0">
              <a:latin typeface="Times New Roman"/>
              <a:ea typeface="Times New Roman"/>
            </a:endParaRPr>
          </a:p>
          <a:p>
            <a:endParaRPr lang="ru-RU" sz="2400" b="1" i="1" dirty="0" smtClean="0"/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353300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5000">
        <p14:honeycomb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Elena\Desktop\Cloud 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5656" y="1556792"/>
            <a:ext cx="6264696" cy="4568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79512" y="620688"/>
            <a:ext cx="9115581" cy="1123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+mj-lt"/>
              </a:rPr>
              <a:t>Облако слов </a:t>
            </a:r>
            <a:r>
              <a:rPr lang="ru-RU" sz="2400" dirty="0" smtClean="0">
                <a:latin typeface="+mj-lt"/>
              </a:rPr>
              <a:t>— это один из способов визуализации текстовой информации </a:t>
            </a:r>
            <a:endParaRPr lang="ru-RU" sz="2400" dirty="0" smtClean="0">
              <a:latin typeface="+mj-lt"/>
              <a:ea typeface="Times New Roman"/>
            </a:endParaRPr>
          </a:p>
          <a:p>
            <a:endParaRPr lang="ru-RU" sz="1900" dirty="0"/>
          </a:p>
        </p:txBody>
      </p:sp>
    </p:spTree>
    <p:extLst>
      <p:ext uri="{BB962C8B-B14F-4D97-AF65-F5344CB8AC3E}">
        <p14:creationId xmlns:p14="http://schemas.microsoft.com/office/powerpoint/2010/main" val="319999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5000">
        <p14:honeycomb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9532" y="1615919"/>
            <a:ext cx="842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В рамках </a:t>
            </a:r>
            <a:r>
              <a:rPr lang="ru-RU" sz="2400" dirty="0" smtClean="0"/>
              <a:t>проекта </a:t>
            </a:r>
            <a:r>
              <a:rPr lang="ru-RU" sz="2400" dirty="0" smtClean="0"/>
              <a:t>« Цифровая образовательная среда» все  </a:t>
            </a:r>
            <a:r>
              <a:rPr lang="ru-RU" sz="2400" dirty="0" smtClean="0"/>
              <a:t>школы </a:t>
            </a:r>
            <a:r>
              <a:rPr lang="ru-RU" sz="2400" dirty="0" smtClean="0"/>
              <a:t>города </a:t>
            </a:r>
            <a:r>
              <a:rPr lang="ru-RU" sz="2400" dirty="0" smtClean="0"/>
              <a:t>получили ноутбуки и </a:t>
            </a:r>
            <a:endParaRPr lang="ru-RU" sz="2400" dirty="0" smtClean="0"/>
          </a:p>
          <a:p>
            <a:pPr algn="ctr"/>
            <a:r>
              <a:rPr lang="ru-RU" sz="2400" dirty="0" smtClean="0"/>
              <a:t> </a:t>
            </a:r>
            <a:r>
              <a:rPr lang="ru-RU" sz="2400" dirty="0" smtClean="0"/>
              <a:t>интерактивные панели.</a:t>
            </a:r>
            <a:endParaRPr lang="ru-RU" sz="2400" dirty="0"/>
          </a:p>
        </p:txBody>
      </p:sp>
      <p:pic>
        <p:nvPicPr>
          <p:cNvPr id="1027" name="Picture 3" descr="C:\Users\000\Downloads\обор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685862"/>
            <a:ext cx="4496048" cy="252902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000\Downloads\оборуд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7952" y="3717032"/>
            <a:ext cx="4496048" cy="252902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000\Downloads\1775902671ff4083be9da702a3c4f45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94"/>
            <a:ext cx="9144000" cy="16097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7961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5000">
        <p14:honeycomb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000\Downloads\конструктор раб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" y="0"/>
            <a:ext cx="6864085" cy="38610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000\Downloads\конст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057804"/>
            <a:ext cx="5822016" cy="37444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6513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5000">
        <p14:honeycomb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000\Downloads\фин грамотность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62" r="4804"/>
          <a:stretch/>
        </p:blipFill>
        <p:spPr bwMode="auto">
          <a:xfrm>
            <a:off x="193679" y="188640"/>
            <a:ext cx="3923928" cy="25719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000\Downloads\цифр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7" y="3501008"/>
            <a:ext cx="4404783" cy="31683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051720" y="2838127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Урок цифры</a:t>
            </a:r>
            <a:endParaRPr lang="ru-RU" sz="2400" b="1" dirty="0"/>
          </a:p>
        </p:txBody>
      </p:sp>
      <p:pic>
        <p:nvPicPr>
          <p:cNvPr id="3077" name="Picture 5" descr="C:\Users\000\Downloads\учи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248" y="367036"/>
            <a:ext cx="4536504" cy="22151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000\Downloads\ур ци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30" y="3501008"/>
            <a:ext cx="4128458" cy="30963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372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5000">
        <p14:honeycomb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000\Downloads\рэш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18248"/>
            <a:ext cx="5165135" cy="18549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000\Downloads\рэш.jfif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43608" y="2204864"/>
            <a:ext cx="7056784" cy="43987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5771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5000">
        <p14:honeycomb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35796" y="60744"/>
            <a:ext cx="2664296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СПТ тестирование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026" name="Picture 2" descr="C:\Users\000\Downloads\спт тестирование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33" b="26360"/>
          <a:stretch/>
        </p:blipFill>
        <p:spPr bwMode="auto">
          <a:xfrm>
            <a:off x="143508" y="1472363"/>
            <a:ext cx="3924436" cy="22805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000\Downloads\photo_5285207822281332067_y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93"/>
          <a:stretch/>
        </p:blipFill>
        <p:spPr bwMode="auto">
          <a:xfrm>
            <a:off x="4880164" y="1472363"/>
            <a:ext cx="4064000" cy="23502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000\Downloads\photo_5285207822281332062_y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90" t="18824" b="43297"/>
          <a:stretch/>
        </p:blipFill>
        <p:spPr bwMode="auto">
          <a:xfrm>
            <a:off x="348076" y="3888916"/>
            <a:ext cx="3719868" cy="25235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00\Downloads\photo_5285207822281332061_y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919" t="-10528" r="4919" b="43016"/>
          <a:stretch/>
        </p:blipFill>
        <p:spPr bwMode="auto">
          <a:xfrm>
            <a:off x="4538894" y="3822576"/>
            <a:ext cx="4424040" cy="2589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43508" y="476672"/>
            <a:ext cx="88929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/>
              <a:t>Педагоги </a:t>
            </a:r>
            <a:r>
              <a:rPr lang="ru-RU" sz="2000" dirty="0"/>
              <a:t>- </a:t>
            </a:r>
            <a:r>
              <a:rPr lang="ru-RU" sz="2000" dirty="0" smtClean="0"/>
              <a:t>психологи </a:t>
            </a:r>
            <a:r>
              <a:rPr lang="ru-RU" sz="2000" dirty="0" err="1" smtClean="0"/>
              <a:t>Багамаева</a:t>
            </a:r>
            <a:r>
              <a:rPr lang="ru-RU" sz="2000" dirty="0" smtClean="0"/>
              <a:t> </a:t>
            </a:r>
            <a:r>
              <a:rPr lang="ru-RU" sz="2000" dirty="0"/>
              <a:t>П. А</a:t>
            </a:r>
            <a:r>
              <a:rPr lang="ru-RU" sz="2000" dirty="0" smtClean="0"/>
              <a:t>., </a:t>
            </a:r>
            <a:r>
              <a:rPr lang="ru-RU" sz="2000" dirty="0" err="1" smtClean="0"/>
              <a:t>Омаршаева</a:t>
            </a:r>
            <a:r>
              <a:rPr lang="ru-RU" sz="2000" dirty="0" smtClean="0"/>
              <a:t> </a:t>
            </a:r>
            <a:r>
              <a:rPr lang="ru-RU" sz="2000" dirty="0"/>
              <a:t>С. И. </a:t>
            </a:r>
            <a:r>
              <a:rPr lang="ru-RU" sz="2000" dirty="0" smtClean="0"/>
              <a:t>проводят </a:t>
            </a:r>
            <a:r>
              <a:rPr lang="ru-RU" sz="2000" dirty="0"/>
              <a:t>ежегодное онлайн-тестирование (СПТ). </a:t>
            </a:r>
            <a:endParaRPr lang="ru-RU" sz="2000" dirty="0" smtClean="0"/>
          </a:p>
          <a:p>
            <a:pPr algn="just"/>
            <a:r>
              <a:rPr lang="ru-RU" sz="2000" b="1" dirty="0" smtClean="0"/>
              <a:t>Целью </a:t>
            </a:r>
            <a:r>
              <a:rPr lang="ru-RU" sz="2000" b="1" dirty="0"/>
              <a:t>теста - </a:t>
            </a:r>
            <a:r>
              <a:rPr lang="ru-RU" sz="2000" dirty="0"/>
              <a:t>оценить процесс становления личности обучающегося. </a:t>
            </a:r>
          </a:p>
        </p:txBody>
      </p:sp>
    </p:spTree>
    <p:extLst>
      <p:ext uri="{BB962C8B-B14F-4D97-AF65-F5344CB8AC3E}">
        <p14:creationId xmlns:p14="http://schemas.microsoft.com/office/powerpoint/2010/main" val="1336922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5000">
        <p14:honeycomb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C:\Users\000\Downloads\photo_5408824961109451711_y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832"/>
          <a:stretch/>
        </p:blipFill>
        <p:spPr bwMode="auto">
          <a:xfrm>
            <a:off x="4716016" y="2060848"/>
            <a:ext cx="4541958" cy="28611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11560" y="404664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Классные часы</a:t>
            </a:r>
            <a:endParaRPr lang="ru-RU" sz="2400" b="1" dirty="0"/>
          </a:p>
        </p:txBody>
      </p:sp>
      <p:pic>
        <p:nvPicPr>
          <p:cNvPr id="2050" name="Picture 2" descr="C:\Users\000\Downloads\кл час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84" t="16523" r="13470" b="35837"/>
          <a:stretch/>
        </p:blipFill>
        <p:spPr bwMode="auto">
          <a:xfrm>
            <a:off x="179511" y="926290"/>
            <a:ext cx="5455445" cy="19986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4" descr="blob:https://web.telegram.org/7fec414d-854a-4339-aea6-d50024ec4ff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blob:https://web.telegram.org/7fec414d-854a-4339-aea6-d50024ec4ff1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5" name="Picture 7" descr="C:\Users\000\Downloads\photo_5408824961109451199_y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8558" r="899" b="8041"/>
          <a:stretch/>
        </p:blipFill>
        <p:spPr bwMode="auto">
          <a:xfrm>
            <a:off x="307975" y="3220340"/>
            <a:ext cx="5272137" cy="33276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1280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5000">
        <p14:honeycomb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88640"/>
            <a:ext cx="8784976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/>
              <a:t>	</a:t>
            </a:r>
            <a:r>
              <a:rPr lang="ru-RU" sz="2800" b="1" dirty="0" smtClean="0"/>
              <a:t>РИС </a:t>
            </a:r>
            <a:r>
              <a:rPr lang="ru-RU" sz="2800" b="1" dirty="0"/>
              <a:t>ЭОД </a:t>
            </a:r>
            <a:r>
              <a:rPr lang="ru-RU" sz="2800" dirty="0"/>
              <a:t>создается в соответствии с Соглашением о сотрудничестве между правительствами Москвы и Дагестана. </a:t>
            </a:r>
            <a:endParaRPr lang="ru-RU" sz="2800" dirty="0" smtClean="0"/>
          </a:p>
          <a:p>
            <a:pPr algn="just"/>
            <a:r>
              <a:rPr lang="ru-RU" sz="2800" dirty="0"/>
              <a:t>	</a:t>
            </a:r>
            <a:r>
              <a:rPr lang="ru-RU" sz="2800" dirty="0" smtClean="0"/>
              <a:t>Данное </a:t>
            </a:r>
            <a:r>
              <a:rPr lang="ru-RU" sz="2800" dirty="0"/>
              <a:t>соглашение позволит внедрить функции федеральной системы </a:t>
            </a:r>
            <a:r>
              <a:rPr lang="ru-RU" sz="2800" b="1" dirty="0"/>
              <a:t>«Моя школа».</a:t>
            </a:r>
          </a:p>
          <a:p>
            <a:pPr algn="just"/>
            <a:r>
              <a:rPr lang="ru-RU" sz="2800" dirty="0" smtClean="0"/>
              <a:t>	Главной </a:t>
            </a:r>
            <a:r>
              <a:rPr lang="ru-RU" sz="2800" dirty="0"/>
              <a:t>целью системы является решение проблемы нехватки учебников в республике за счет использования оцифрованных материалов из подсистемы </a:t>
            </a:r>
            <a:r>
              <a:rPr lang="ru-RU" sz="2800" b="1" dirty="0"/>
              <a:t>«Библиотека МЭШ». </a:t>
            </a:r>
            <a:r>
              <a:rPr lang="ru-RU" sz="2800" dirty="0"/>
              <a:t>Кроме того, РИС ЭОД обеспечит перевод государственных услуг в сфере образования в электронный формат.</a:t>
            </a:r>
          </a:p>
          <a:p>
            <a:pPr algn="just"/>
            <a:r>
              <a:rPr lang="ru-RU" sz="2800" dirty="0" smtClean="0"/>
              <a:t>	Запуск </a:t>
            </a:r>
            <a:r>
              <a:rPr lang="ru-RU" sz="2800" dirty="0"/>
              <a:t>системы позволит повысить доступность образования для учащихся и учителей </a:t>
            </a:r>
            <a:r>
              <a:rPr lang="ru-RU" sz="2800" b="1" dirty="0"/>
              <a:t>Дагестана.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076582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5000">
        <p14:honeycomb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8979" y="72291"/>
            <a:ext cx="8856984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Визуализация информации - ментальные карты на </a:t>
            </a:r>
            <a:r>
              <a:rPr lang="ru-RU" sz="2400" b="1" dirty="0" err="1" smtClean="0"/>
              <a:t>Spiderscribe</a:t>
            </a:r>
            <a:endParaRPr lang="ru-RU" sz="2400" b="1" dirty="0" smtClean="0"/>
          </a:p>
          <a:p>
            <a:pPr algn="ctr"/>
            <a:r>
              <a:rPr lang="ru-RU" sz="2400" dirty="0" smtClean="0"/>
              <a:t>Сервис</a:t>
            </a:r>
            <a:r>
              <a:rPr lang="ru-RU" sz="2400" dirty="0"/>
              <a:t> </a:t>
            </a:r>
            <a:r>
              <a:rPr lang="en-US" sz="2400" dirty="0" err="1"/>
              <a:t>Spiderscribe</a:t>
            </a:r>
            <a:r>
              <a:rPr lang="en-US" sz="2400" dirty="0"/>
              <a:t> - </a:t>
            </a:r>
            <a:r>
              <a:rPr lang="en-US" sz="2400" b="1" dirty="0">
                <a:hlinkClick r:id="rId2"/>
              </a:rPr>
              <a:t>http://</a:t>
            </a:r>
            <a:r>
              <a:rPr lang="en-US" sz="2400" b="1" dirty="0" smtClean="0">
                <a:hlinkClick r:id="rId2"/>
              </a:rPr>
              <a:t>www.spiderscribe.net</a:t>
            </a:r>
            <a:endParaRPr lang="ru-RU" sz="2400" b="1" dirty="0" smtClean="0"/>
          </a:p>
          <a:p>
            <a:pPr algn="just"/>
            <a:r>
              <a:rPr lang="ru-RU" sz="2200" dirty="0"/>
              <a:t>Ментальные карты (интеллект-карты, </a:t>
            </a:r>
            <a:r>
              <a:rPr lang="ru-RU" sz="2200" dirty="0" err="1"/>
              <a:t>mind</a:t>
            </a:r>
            <a:r>
              <a:rPr lang="ru-RU" sz="2200" dirty="0"/>
              <a:t> </a:t>
            </a:r>
            <a:r>
              <a:rPr lang="ru-RU" sz="2200" dirty="0" err="1"/>
              <a:t>map</a:t>
            </a:r>
            <a:r>
              <a:rPr lang="ru-RU" sz="2200" dirty="0"/>
              <a:t>) — </a:t>
            </a:r>
            <a:r>
              <a:rPr lang="ru-RU" sz="2200" b="1" dirty="0"/>
              <a:t>метод организации идей, задач, концепций и любой другой информации</a:t>
            </a:r>
            <a:r>
              <a:rPr lang="ru-RU" sz="2200" dirty="0"/>
              <a:t>. Ментальные карты помогают визуально структурировать, запоминать и объяснять сложные вещи. Например, записать тезисы выступления или составить учебный план.</a:t>
            </a:r>
          </a:p>
          <a:p>
            <a:pPr algn="just"/>
            <a:r>
              <a:rPr lang="ru-RU" sz="2200" dirty="0"/>
              <a:t>В центре всех ментальных карт — главная идея. От нее отходят ключевые мысли, которые можно делить на подпункты до тех пор, пока вы не структурируете всю информацию</a:t>
            </a:r>
            <a:r>
              <a:rPr lang="ru-RU" sz="2000" dirty="0"/>
              <a:t>.</a:t>
            </a:r>
          </a:p>
          <a:p>
            <a:pPr algn="ctr"/>
            <a:endParaRPr lang="ru-RU" sz="2400" b="1" dirty="0" smtClean="0"/>
          </a:p>
          <a:p>
            <a:pPr algn="ctr"/>
            <a:endParaRPr lang="ru-RU" sz="2400" dirty="0"/>
          </a:p>
          <a:p>
            <a:pPr algn="ctr"/>
            <a:endParaRPr lang="ru-RU" sz="2400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39752" y="4187158"/>
            <a:ext cx="4896544" cy="2670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50849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5000">
        <p14:honeycomb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4011812"/>
            <a:ext cx="684075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600" b="1" dirty="0" smtClean="0"/>
          </a:p>
          <a:p>
            <a:pPr algn="ctr"/>
            <a:endParaRPr lang="ru-RU" sz="3600" b="1" dirty="0"/>
          </a:p>
          <a:p>
            <a:pPr algn="ctr"/>
            <a:r>
              <a:rPr lang="ru-RU" sz="3600" b="1" dirty="0" smtClean="0"/>
              <a:t>Спасибо </a:t>
            </a:r>
            <a:r>
              <a:rPr lang="ru-RU" sz="3600" b="1" dirty="0" smtClean="0"/>
              <a:t>за внимание</a:t>
            </a:r>
            <a:endParaRPr lang="ru-RU" sz="3600" b="1" dirty="0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691682"/>
            <a:ext cx="6048672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7551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7000">
        <p14:honeycomb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285</TotalTime>
  <Words>221</Words>
  <Application>Microsoft Office PowerPoint</Application>
  <PresentationFormat>Экран (4:3)</PresentationFormat>
  <Paragraphs>43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Calibri</vt:lpstr>
      <vt:lpstr>Palatino Linotype</vt:lpstr>
      <vt:lpstr>Times New Roman</vt:lpstr>
      <vt:lpstr>Wingdings</vt:lpstr>
      <vt:lpstr>Базовая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Krokoz™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000</dc:creator>
  <cp:lastModifiedBy>user</cp:lastModifiedBy>
  <cp:revision>19</cp:revision>
  <dcterms:created xsi:type="dcterms:W3CDTF">2024-08-21T19:12:28Z</dcterms:created>
  <dcterms:modified xsi:type="dcterms:W3CDTF">2024-08-23T09:17:20Z</dcterms:modified>
</cp:coreProperties>
</file>