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84" r:id="rId3"/>
    <p:sldId id="258" r:id="rId4"/>
    <p:sldId id="310" r:id="rId5"/>
    <p:sldId id="290" r:id="rId6"/>
    <p:sldId id="311" r:id="rId7"/>
    <p:sldId id="295" r:id="rId8"/>
    <p:sldId id="313" r:id="rId9"/>
    <p:sldId id="315" r:id="rId10"/>
    <p:sldId id="325" r:id="rId11"/>
    <p:sldId id="326" r:id="rId12"/>
    <p:sldId id="271" r:id="rId13"/>
    <p:sldId id="327" r:id="rId14"/>
    <p:sldId id="328" r:id="rId15"/>
    <p:sldId id="287" r:id="rId16"/>
  </p:sldIdLst>
  <p:sldSz cx="9144000" cy="5143500" type="screen16x9"/>
  <p:notesSz cx="10021888" cy="6889750"/>
  <p:embeddedFontLst>
    <p:embeddedFont>
      <p:font typeface="Century Gothic" panose="020B0502020202020204" pitchFamily="34" charset="0"/>
      <p:regular r:id="rId17"/>
      <p:bold r:id="rId18"/>
      <p:italic r:id="rId19"/>
      <p:boldItalic r:id="rId20"/>
    </p:embeddedFont>
    <p:embeddedFont>
      <p:font typeface="Wingdings 3" panose="05040102010807070707" pitchFamily="18" charset="2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156FF"/>
    <a:srgbClr val="C2FEDF"/>
    <a:srgbClr val="8A6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45" d="100"/>
          <a:sy n="145" d="100"/>
        </p:scale>
        <p:origin x="624" y="12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2823972"/>
            <a:ext cx="7370445" cy="2319655"/>
          </a:xfrm>
          <a:custGeom>
            <a:avLst/>
            <a:gdLst/>
            <a:ahLst/>
            <a:cxnLst/>
            <a:rect l="l" t="t" r="r" b="b"/>
            <a:pathLst>
              <a:path w="7370445" h="2319654">
                <a:moveTo>
                  <a:pt x="0" y="0"/>
                </a:moveTo>
                <a:lnTo>
                  <a:pt x="0" y="2319527"/>
                </a:lnTo>
                <a:lnTo>
                  <a:pt x="7370064" y="2319527"/>
                </a:lnTo>
                <a:lnTo>
                  <a:pt x="0" y="0"/>
                </a:lnTo>
                <a:close/>
              </a:path>
            </a:pathLst>
          </a:custGeom>
          <a:solidFill>
            <a:srgbClr val="0079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3582923" y="1551432"/>
            <a:ext cx="5561330" cy="3592195"/>
          </a:xfrm>
          <a:custGeom>
            <a:avLst/>
            <a:gdLst/>
            <a:ahLst/>
            <a:cxnLst/>
            <a:rect l="l" t="t" r="r" b="b"/>
            <a:pathLst>
              <a:path w="5561330" h="3592195">
                <a:moveTo>
                  <a:pt x="5561076" y="0"/>
                </a:moveTo>
                <a:lnTo>
                  <a:pt x="0" y="3592067"/>
                </a:lnTo>
                <a:lnTo>
                  <a:pt x="5561076" y="3592067"/>
                </a:lnTo>
                <a:lnTo>
                  <a:pt x="5561076" y="0"/>
                </a:lnTo>
                <a:close/>
              </a:path>
            </a:pathLst>
          </a:custGeom>
          <a:solidFill>
            <a:srgbClr val="C4A05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5058155" y="0"/>
            <a:ext cx="4086225" cy="2052955"/>
          </a:xfrm>
          <a:custGeom>
            <a:avLst/>
            <a:gdLst/>
            <a:ahLst/>
            <a:cxnLst/>
            <a:rect l="l" t="t" r="r" b="b"/>
            <a:pathLst>
              <a:path w="4086225" h="2052955">
                <a:moveTo>
                  <a:pt x="4085844" y="0"/>
                </a:moveTo>
                <a:lnTo>
                  <a:pt x="0" y="0"/>
                </a:lnTo>
                <a:lnTo>
                  <a:pt x="4085844" y="2052827"/>
                </a:lnTo>
                <a:lnTo>
                  <a:pt x="4085844" y="0"/>
                </a:lnTo>
                <a:close/>
              </a:path>
            </a:pathLst>
          </a:custGeom>
          <a:solidFill>
            <a:srgbClr val="223944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0" name="bg object 2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498"/>
          </a:xfrm>
          <a:prstGeom prst="rect">
            <a:avLst/>
          </a:prstGeom>
        </p:spPr>
      </p:pic>
      <p:sp>
        <p:nvSpPr>
          <p:cNvPr id="21" name="bg object 21"/>
          <p:cNvSpPr/>
          <p:nvPr/>
        </p:nvSpPr>
        <p:spPr>
          <a:xfrm>
            <a:off x="202692" y="0"/>
            <a:ext cx="8738870" cy="4937760"/>
          </a:xfrm>
          <a:custGeom>
            <a:avLst/>
            <a:gdLst/>
            <a:ahLst/>
            <a:cxnLst/>
            <a:rect l="l" t="t" r="r" b="b"/>
            <a:pathLst>
              <a:path w="8738870" h="4937760">
                <a:moveTo>
                  <a:pt x="8738616" y="205740"/>
                </a:moveTo>
                <a:lnTo>
                  <a:pt x="1987575" y="205740"/>
                </a:lnTo>
                <a:lnTo>
                  <a:pt x="2302764" y="0"/>
                </a:lnTo>
                <a:lnTo>
                  <a:pt x="2162429" y="0"/>
                </a:lnTo>
                <a:lnTo>
                  <a:pt x="1847240" y="205740"/>
                </a:lnTo>
                <a:lnTo>
                  <a:pt x="1733067" y="205740"/>
                </a:lnTo>
                <a:lnTo>
                  <a:pt x="2048256" y="0"/>
                </a:lnTo>
                <a:lnTo>
                  <a:pt x="1907921" y="0"/>
                </a:lnTo>
                <a:lnTo>
                  <a:pt x="1592732" y="205740"/>
                </a:lnTo>
                <a:lnTo>
                  <a:pt x="1478559" y="205740"/>
                </a:lnTo>
                <a:lnTo>
                  <a:pt x="1793748" y="0"/>
                </a:lnTo>
                <a:lnTo>
                  <a:pt x="1653413" y="0"/>
                </a:lnTo>
                <a:lnTo>
                  <a:pt x="1338224" y="205740"/>
                </a:lnTo>
                <a:lnTo>
                  <a:pt x="0" y="205740"/>
                </a:lnTo>
                <a:lnTo>
                  <a:pt x="0" y="4937760"/>
                </a:lnTo>
                <a:lnTo>
                  <a:pt x="8738616" y="4937760"/>
                </a:lnTo>
                <a:lnTo>
                  <a:pt x="8738616" y="20574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905256" y="0"/>
            <a:ext cx="2251075" cy="1045844"/>
          </a:xfrm>
          <a:custGeom>
            <a:avLst/>
            <a:gdLst/>
            <a:ahLst/>
            <a:cxnLst/>
            <a:rect l="l" t="t" r="r" b="b"/>
            <a:pathLst>
              <a:path w="2251075" h="1045844">
                <a:moveTo>
                  <a:pt x="1741932" y="0"/>
                </a:moveTo>
                <a:lnTo>
                  <a:pt x="1601597" y="0"/>
                </a:lnTo>
                <a:lnTo>
                  <a:pt x="0" y="1045464"/>
                </a:lnTo>
                <a:lnTo>
                  <a:pt x="140360" y="1045464"/>
                </a:lnTo>
                <a:lnTo>
                  <a:pt x="1741932" y="0"/>
                </a:lnTo>
                <a:close/>
              </a:path>
              <a:path w="2251075" h="1045844">
                <a:moveTo>
                  <a:pt x="1996440" y="0"/>
                </a:moveTo>
                <a:lnTo>
                  <a:pt x="1856105" y="0"/>
                </a:lnTo>
                <a:lnTo>
                  <a:pt x="254508" y="1045464"/>
                </a:lnTo>
                <a:lnTo>
                  <a:pt x="394843" y="1045464"/>
                </a:lnTo>
                <a:lnTo>
                  <a:pt x="1996440" y="0"/>
                </a:lnTo>
                <a:close/>
              </a:path>
              <a:path w="2251075" h="1045844">
                <a:moveTo>
                  <a:pt x="2250948" y="0"/>
                </a:moveTo>
                <a:lnTo>
                  <a:pt x="2110613" y="0"/>
                </a:lnTo>
                <a:lnTo>
                  <a:pt x="509016" y="1045464"/>
                </a:lnTo>
                <a:lnTo>
                  <a:pt x="649351" y="1045464"/>
                </a:lnTo>
                <a:lnTo>
                  <a:pt x="2250948" y="0"/>
                </a:lnTo>
                <a:close/>
              </a:path>
            </a:pathLst>
          </a:custGeom>
          <a:solidFill>
            <a:srgbClr val="163DF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7057644" y="4571"/>
            <a:ext cx="1851660" cy="753110"/>
          </a:xfrm>
          <a:custGeom>
            <a:avLst/>
            <a:gdLst/>
            <a:ahLst/>
            <a:cxnLst/>
            <a:rect l="l" t="t" r="r" b="b"/>
            <a:pathLst>
              <a:path w="1851659" h="753110">
                <a:moveTo>
                  <a:pt x="1249680" y="0"/>
                </a:moveTo>
                <a:lnTo>
                  <a:pt x="1189736" y="0"/>
                </a:lnTo>
                <a:lnTo>
                  <a:pt x="0" y="752856"/>
                </a:lnTo>
                <a:lnTo>
                  <a:pt x="59944" y="752856"/>
                </a:lnTo>
                <a:lnTo>
                  <a:pt x="1249680" y="0"/>
                </a:lnTo>
                <a:close/>
              </a:path>
              <a:path w="1851659" h="753110">
                <a:moveTo>
                  <a:pt x="1549908" y="0"/>
                </a:moveTo>
                <a:lnTo>
                  <a:pt x="1489964" y="0"/>
                </a:lnTo>
                <a:lnTo>
                  <a:pt x="300228" y="752856"/>
                </a:lnTo>
                <a:lnTo>
                  <a:pt x="360172" y="752856"/>
                </a:lnTo>
                <a:lnTo>
                  <a:pt x="1549908" y="0"/>
                </a:lnTo>
                <a:close/>
              </a:path>
              <a:path w="1851659" h="753110">
                <a:moveTo>
                  <a:pt x="1851660" y="0"/>
                </a:moveTo>
                <a:lnTo>
                  <a:pt x="1791716" y="0"/>
                </a:lnTo>
                <a:lnTo>
                  <a:pt x="601980" y="752856"/>
                </a:lnTo>
                <a:lnTo>
                  <a:pt x="661924" y="752856"/>
                </a:lnTo>
                <a:lnTo>
                  <a:pt x="1851660" y="0"/>
                </a:lnTo>
                <a:close/>
              </a:path>
            </a:pathLst>
          </a:custGeom>
          <a:solidFill>
            <a:srgbClr val="2239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6553200" y="4218432"/>
            <a:ext cx="2390140" cy="925194"/>
          </a:xfrm>
          <a:custGeom>
            <a:avLst/>
            <a:gdLst/>
            <a:ahLst/>
            <a:cxnLst/>
            <a:rect l="l" t="t" r="r" b="b"/>
            <a:pathLst>
              <a:path w="2390140" h="925195">
                <a:moveTo>
                  <a:pt x="1612392" y="0"/>
                </a:moveTo>
                <a:lnTo>
                  <a:pt x="1461770" y="0"/>
                </a:lnTo>
                <a:lnTo>
                  <a:pt x="0" y="925068"/>
                </a:lnTo>
                <a:lnTo>
                  <a:pt x="150622" y="925068"/>
                </a:lnTo>
                <a:lnTo>
                  <a:pt x="1612392" y="0"/>
                </a:lnTo>
                <a:close/>
              </a:path>
              <a:path w="2390140" h="925195">
                <a:moveTo>
                  <a:pt x="2001012" y="0"/>
                </a:moveTo>
                <a:lnTo>
                  <a:pt x="1850390" y="0"/>
                </a:lnTo>
                <a:lnTo>
                  <a:pt x="388620" y="925068"/>
                </a:lnTo>
                <a:lnTo>
                  <a:pt x="539242" y="925068"/>
                </a:lnTo>
                <a:lnTo>
                  <a:pt x="2001012" y="0"/>
                </a:lnTo>
                <a:close/>
              </a:path>
              <a:path w="2390140" h="925195">
                <a:moveTo>
                  <a:pt x="2389632" y="0"/>
                </a:moveTo>
                <a:lnTo>
                  <a:pt x="2239010" y="0"/>
                </a:lnTo>
                <a:lnTo>
                  <a:pt x="777240" y="925068"/>
                </a:lnTo>
                <a:lnTo>
                  <a:pt x="927862" y="925068"/>
                </a:lnTo>
                <a:lnTo>
                  <a:pt x="2389632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199644" y="4055364"/>
            <a:ext cx="2795270" cy="1083945"/>
          </a:xfrm>
          <a:custGeom>
            <a:avLst/>
            <a:gdLst/>
            <a:ahLst/>
            <a:cxnLst/>
            <a:rect l="l" t="t" r="r" b="b"/>
            <a:pathLst>
              <a:path w="2795270" h="1083945">
                <a:moveTo>
                  <a:pt x="1885188" y="0"/>
                </a:moveTo>
                <a:lnTo>
                  <a:pt x="1712341" y="0"/>
                </a:lnTo>
                <a:lnTo>
                  <a:pt x="0" y="1083564"/>
                </a:lnTo>
                <a:lnTo>
                  <a:pt x="172897" y="1083564"/>
                </a:lnTo>
                <a:lnTo>
                  <a:pt x="1885188" y="0"/>
                </a:lnTo>
                <a:close/>
              </a:path>
              <a:path w="2795270" h="1083945">
                <a:moveTo>
                  <a:pt x="2340864" y="0"/>
                </a:moveTo>
                <a:lnTo>
                  <a:pt x="2166493" y="0"/>
                </a:lnTo>
                <a:lnTo>
                  <a:pt x="454152" y="1083564"/>
                </a:lnTo>
                <a:lnTo>
                  <a:pt x="628573" y="1083564"/>
                </a:lnTo>
                <a:lnTo>
                  <a:pt x="2340864" y="0"/>
                </a:lnTo>
                <a:close/>
              </a:path>
              <a:path w="2795270" h="1083945">
                <a:moveTo>
                  <a:pt x="2795016" y="0"/>
                </a:moveTo>
                <a:lnTo>
                  <a:pt x="2620645" y="0"/>
                </a:lnTo>
                <a:lnTo>
                  <a:pt x="908304" y="1083564"/>
                </a:lnTo>
                <a:lnTo>
                  <a:pt x="1082675" y="1083564"/>
                </a:lnTo>
                <a:lnTo>
                  <a:pt x="2795016" y="0"/>
                </a:lnTo>
                <a:close/>
              </a:path>
            </a:pathLst>
          </a:custGeom>
          <a:solidFill>
            <a:srgbClr val="00796B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946910" y="1710004"/>
            <a:ext cx="5250179" cy="15805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371600" y="2880360"/>
            <a:ext cx="6400800" cy="12858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22394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82923" y="1551432"/>
            <a:ext cx="5561330" cy="3592195"/>
          </a:xfrm>
          <a:custGeom>
            <a:avLst/>
            <a:gdLst/>
            <a:ahLst/>
            <a:cxnLst/>
            <a:rect l="l" t="t" r="r" b="b"/>
            <a:pathLst>
              <a:path w="5561330" h="3592195">
                <a:moveTo>
                  <a:pt x="5561076" y="0"/>
                </a:moveTo>
                <a:lnTo>
                  <a:pt x="0" y="3592067"/>
                </a:lnTo>
                <a:lnTo>
                  <a:pt x="5561076" y="3592067"/>
                </a:lnTo>
                <a:lnTo>
                  <a:pt x="5561076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823972"/>
            <a:ext cx="7370445" cy="2319655"/>
          </a:xfrm>
          <a:custGeom>
            <a:avLst/>
            <a:gdLst/>
            <a:ahLst/>
            <a:cxnLst/>
            <a:rect l="l" t="t" r="r" b="b"/>
            <a:pathLst>
              <a:path w="7370445" h="2319654">
                <a:moveTo>
                  <a:pt x="0" y="0"/>
                </a:moveTo>
                <a:lnTo>
                  <a:pt x="0" y="2319527"/>
                </a:lnTo>
                <a:lnTo>
                  <a:pt x="7370064" y="2319527"/>
                </a:lnTo>
                <a:lnTo>
                  <a:pt x="0" y="0"/>
                </a:lnTo>
                <a:close/>
              </a:path>
            </a:pathLst>
          </a:custGeom>
          <a:solidFill>
            <a:srgbClr val="C4A05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5143498"/>
          </a:xfrm>
          <a:prstGeom prst="rect">
            <a:avLst/>
          </a:prstGeom>
        </p:spPr>
      </p:pic>
      <p:sp>
        <p:nvSpPr>
          <p:cNvPr id="20" name="bg object 20"/>
          <p:cNvSpPr/>
          <p:nvPr/>
        </p:nvSpPr>
        <p:spPr>
          <a:xfrm>
            <a:off x="202692" y="205740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AE7A5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AE7A5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457301" y="813562"/>
            <a:ext cx="3867785" cy="35166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3C4593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709160" y="1183005"/>
            <a:ext cx="3977640" cy="33947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8/16/2024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900" b="1" i="0">
                <a:solidFill>
                  <a:srgbClr val="AE7A5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8/16/2024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8/16/2024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9144000" cy="5143500"/>
          </a:xfrm>
          <a:custGeom>
            <a:avLst/>
            <a:gdLst/>
            <a:ahLst/>
            <a:cxnLst/>
            <a:rect l="l" t="t" r="r" b="b"/>
            <a:pathLst>
              <a:path w="9144000" h="5143500">
                <a:moveTo>
                  <a:pt x="9144000" y="0"/>
                </a:moveTo>
                <a:lnTo>
                  <a:pt x="0" y="0"/>
                </a:lnTo>
                <a:lnTo>
                  <a:pt x="0" y="5143500"/>
                </a:lnTo>
                <a:lnTo>
                  <a:pt x="9144000" y="5143500"/>
                </a:lnTo>
                <a:lnTo>
                  <a:pt x="9144000" y="0"/>
                </a:lnTo>
                <a:close/>
              </a:path>
            </a:pathLst>
          </a:custGeom>
          <a:solidFill>
            <a:srgbClr val="0000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3582923" y="1551432"/>
            <a:ext cx="5561330" cy="3592195"/>
          </a:xfrm>
          <a:custGeom>
            <a:avLst/>
            <a:gdLst/>
            <a:ahLst/>
            <a:cxnLst/>
            <a:rect l="l" t="t" r="r" b="b"/>
            <a:pathLst>
              <a:path w="5561330" h="3592195">
                <a:moveTo>
                  <a:pt x="5561076" y="0"/>
                </a:moveTo>
                <a:lnTo>
                  <a:pt x="0" y="3592067"/>
                </a:lnTo>
                <a:lnTo>
                  <a:pt x="5561076" y="3592067"/>
                </a:lnTo>
                <a:lnTo>
                  <a:pt x="5561076" y="0"/>
                </a:lnTo>
                <a:close/>
              </a:path>
            </a:pathLst>
          </a:custGeom>
          <a:solidFill>
            <a:srgbClr val="D9D9D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823972"/>
            <a:ext cx="7370445" cy="2319655"/>
          </a:xfrm>
          <a:custGeom>
            <a:avLst/>
            <a:gdLst/>
            <a:ahLst/>
            <a:cxnLst/>
            <a:rect l="l" t="t" r="r" b="b"/>
            <a:pathLst>
              <a:path w="7370445" h="2319654">
                <a:moveTo>
                  <a:pt x="0" y="0"/>
                </a:moveTo>
                <a:lnTo>
                  <a:pt x="0" y="2319527"/>
                </a:lnTo>
                <a:lnTo>
                  <a:pt x="7370064" y="2319527"/>
                </a:lnTo>
                <a:lnTo>
                  <a:pt x="0" y="0"/>
                </a:lnTo>
                <a:close/>
              </a:path>
            </a:pathLst>
          </a:custGeom>
          <a:solidFill>
            <a:srgbClr val="C4A05A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9143999" cy="5143498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29590" y="106502"/>
            <a:ext cx="3690620" cy="3149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900" b="1" i="0">
                <a:solidFill>
                  <a:srgbClr val="AE7A51"/>
                </a:solidFill>
                <a:latin typeface="Century Gothic"/>
                <a:cs typeface="Century Gothic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534915" y="1184275"/>
            <a:ext cx="3997959" cy="13855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108960" y="4783455"/>
            <a:ext cx="292608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45720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8/16/2024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6583680" y="4783455"/>
            <a:ext cx="2103120" cy="2571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ransition spd="med">
    <p:pull/>
  </p:transition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mailto:sadik13izb@mail.ru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jpeg"/><Relationship Id="rId7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jpe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.png"/><Relationship Id="rId4" Type="http://schemas.openxmlformats.org/officeDocument/2006/relationships/image" Target="../media/image4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/>
          <p:nvPr/>
        </p:nvSpPr>
        <p:spPr>
          <a:xfrm>
            <a:off x="2149819" y="3479603"/>
            <a:ext cx="4999383" cy="5314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ts val="1295"/>
              </a:lnSpc>
              <a:spcBef>
                <a:spcPts val="100"/>
              </a:spcBef>
            </a:pP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Докладчик 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: заместитель 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заведующего по 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ВМР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  </a:t>
            </a:r>
            <a:endParaRPr lang="ru-RU" sz="1400" b="1" dirty="0" smtClean="0">
              <a:solidFill>
                <a:srgbClr val="7030A0"/>
              </a:solidFill>
              <a:latin typeface="Calibri"/>
              <a:cs typeface="Calibri"/>
            </a:endParaRPr>
          </a:p>
          <a:p>
            <a:pPr marL="12700" algn="ctr">
              <a:lnSpc>
                <a:spcPts val="1295"/>
              </a:lnSpc>
              <a:spcBef>
                <a:spcPts val="100"/>
              </a:spcBef>
            </a:pP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lang="ru-RU" sz="1400" b="1" dirty="0">
                <a:solidFill>
                  <a:srgbClr val="7030A0"/>
                </a:solidFill>
                <a:latin typeface="Calibri"/>
                <a:cs typeface="Calibri"/>
              </a:rPr>
              <a:t>МКДОУ 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«Детский </a:t>
            </a:r>
            <a:r>
              <a:rPr lang="ru-RU" sz="1400" b="1" dirty="0">
                <a:solidFill>
                  <a:srgbClr val="7030A0"/>
                </a:solidFill>
                <a:latin typeface="Calibri"/>
                <a:cs typeface="Calibri"/>
              </a:rPr>
              <a:t>сад  №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13», Отличник 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Образования РД Рашидова </a:t>
            </a:r>
            <a:r>
              <a:rPr lang="ru-RU" sz="1400" b="1" dirty="0" err="1" smtClean="0">
                <a:solidFill>
                  <a:srgbClr val="7030A0"/>
                </a:solidFill>
                <a:latin typeface="Calibri"/>
                <a:cs typeface="Calibri"/>
              </a:rPr>
              <a:t>Тотугуш</a:t>
            </a:r>
            <a:r>
              <a:rPr lang="ru-RU" sz="1400" b="1" dirty="0" smtClean="0">
                <a:solidFill>
                  <a:srgbClr val="7030A0"/>
                </a:solidFill>
                <a:latin typeface="Calibri"/>
                <a:cs typeface="Calibri"/>
              </a:rPr>
              <a:t> </a:t>
            </a:r>
            <a:r>
              <a:rPr lang="ru-RU" sz="1400" b="1" dirty="0" err="1">
                <a:solidFill>
                  <a:srgbClr val="7030A0"/>
                </a:solidFill>
                <a:latin typeface="Calibri"/>
                <a:cs typeface="Calibri"/>
              </a:rPr>
              <a:t>Г</a:t>
            </a:r>
            <a:r>
              <a:rPr lang="ru-RU" sz="1400" b="1" dirty="0" err="1" smtClean="0">
                <a:solidFill>
                  <a:srgbClr val="7030A0"/>
                </a:solidFill>
                <a:latin typeface="Calibri"/>
                <a:cs typeface="Calibri"/>
              </a:rPr>
              <a:t>усейниевна</a:t>
            </a:r>
            <a:endParaRPr sz="1400" b="1" dirty="0">
              <a:solidFill>
                <a:srgbClr val="7030A0"/>
              </a:solidFill>
              <a:latin typeface="Calibri"/>
              <a:cs typeface="Calibri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524000" y="1563638"/>
            <a:ext cx="60723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«Основные </a:t>
            </a:r>
            <a:r>
              <a:rPr lang="ru-RU" sz="2000" b="1" dirty="0" smtClean="0">
                <a:solidFill>
                  <a:srgbClr val="7030A0"/>
                </a:solidFill>
              </a:rPr>
              <a:t>направления воспитательной работы в ДОУ, в том числе по взаимодействию семьи»</a:t>
            </a:r>
          </a:p>
          <a:p>
            <a:pPr algn="ctr"/>
            <a:endParaRPr lang="ru-RU" sz="2000" b="1" dirty="0">
              <a:solidFill>
                <a:srgbClr val="7030A0"/>
              </a:solidFill>
            </a:endParaRPr>
          </a:p>
        </p:txBody>
      </p:sp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2514600" y="358116"/>
            <a:ext cx="4634602" cy="684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Муниципальное казенное  дошкольное образовательное учреждение</a:t>
            </a:r>
            <a:endParaRPr kumimoji="0" lang="ru-RU" altLang="ru-RU" sz="3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«Детский </a:t>
            </a:r>
            <a:r>
              <a:rPr kumimoji="0" lang="ru-RU" altLang="ru-RU" sz="1000" b="1" i="0" u="none" strike="noStrike" cap="none" normalizeH="0" baseline="0" dirty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сад №</a:t>
            </a:r>
            <a:r>
              <a:rPr kumimoji="0" lang="ru-RU" altLang="ru-RU" sz="1000" b="1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13» </a:t>
            </a:r>
            <a:r>
              <a:rPr kumimoji="0" lang="ru-RU" altLang="ru-RU" sz="1000" b="1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гИзбербаш</a:t>
            </a:r>
            <a:endParaRPr kumimoji="0" lang="ru-RU" altLang="ru-RU" sz="3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rgbClr val="C00000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Rectangle 3"/>
          <p:cNvSpPr>
            <a:spLocks noChangeArrowheads="1"/>
          </p:cNvSpPr>
          <p:nvPr/>
        </p:nvSpPr>
        <p:spPr bwMode="auto">
          <a:xfrm>
            <a:off x="1651138" y="865601"/>
            <a:ext cx="5715000" cy="615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368501, </a:t>
            </a:r>
            <a:r>
              <a:rPr kumimoji="0" lang="ru-RU" altLang="ru-RU" sz="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РД,  г. Избербаш, ул. </a:t>
            </a:r>
            <a:r>
              <a:rPr lang="ru-RU" altLang="ru-RU" sz="800" b="1" i="1" dirty="0" err="1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А.Абукара</a:t>
            </a:r>
            <a:r>
              <a:rPr kumimoji="0" lang="ru-RU" altLang="ru-RU" sz="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16  </a:t>
            </a:r>
            <a:r>
              <a:rPr kumimoji="0" lang="ru-RU" altLang="ru-RU" sz="800" b="1" i="1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телефон: </a:t>
            </a:r>
            <a:r>
              <a:rPr kumimoji="0" lang="ru-RU" altLang="ru-RU" sz="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8(87245)2-55-53,</a:t>
            </a:r>
            <a:r>
              <a:rPr kumimoji="0" lang="en-US" altLang="ru-RU" sz="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hlinkClick r:id="rId2"/>
              </a:rPr>
              <a:t>sadik13izb@mail.ru</a:t>
            </a:r>
            <a:endParaRPr kumimoji="0" lang="ru-RU" altLang="ru-RU" sz="800" b="1" i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endParaRPr kumimoji="0" lang="ru-RU" altLang="ru-RU" sz="1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027" name="Picture 3" descr="C:\Users\UCNO\Desktop\2f344864-ad45-403e-8b8e-ef9b392f8fa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3736084"/>
            <a:ext cx="1155102" cy="10659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0075" y="289329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3795886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56" t="13876" r="9478" b="2568"/>
          <a:stretch/>
        </p:blipFill>
        <p:spPr bwMode="auto">
          <a:xfrm>
            <a:off x="1334655" y="289329"/>
            <a:ext cx="5996663" cy="4658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181445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1140" y="205740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98042" y="418591"/>
            <a:ext cx="6633845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endParaRPr sz="2700" dirty="0">
              <a:solidFill>
                <a:srgbClr val="0156FF"/>
              </a:solidFill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411979" y="3131820"/>
            <a:ext cx="4312920" cy="363305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90805" marR="134620">
              <a:lnSpc>
                <a:spcPct val="114999"/>
              </a:lnSpc>
              <a:spcBef>
                <a:spcPts val="560"/>
              </a:spcBef>
              <a:buClr>
                <a:srgbClr val="223944"/>
              </a:buClr>
              <a:tabLst>
                <a:tab pos="347345" algn="l"/>
                <a:tab pos="347980" algn="l"/>
              </a:tabLst>
            </a:pPr>
            <a:r>
              <a:rPr dirty="0"/>
              <a:t>	</a:t>
            </a:r>
            <a:endParaRPr sz="1200" dirty="0">
              <a:latin typeface="Times New Roman"/>
              <a:cs typeface="Times New Roman"/>
            </a:endParaRPr>
          </a:p>
        </p:txBody>
      </p:sp>
      <p:sp>
        <p:nvSpPr>
          <p:cNvPr id="25" name="object 25"/>
          <p:cNvSpPr/>
          <p:nvPr/>
        </p:nvSpPr>
        <p:spPr>
          <a:xfrm>
            <a:off x="527850" y="3087877"/>
            <a:ext cx="992505" cy="12700"/>
          </a:xfrm>
          <a:custGeom>
            <a:avLst/>
            <a:gdLst/>
            <a:ahLst/>
            <a:cxnLst/>
            <a:rect l="l" t="t" r="r" b="b"/>
            <a:pathLst>
              <a:path w="992505" h="12700">
                <a:moveTo>
                  <a:pt x="992085" y="0"/>
                </a:moveTo>
                <a:lnTo>
                  <a:pt x="0" y="0"/>
                </a:lnTo>
                <a:lnTo>
                  <a:pt x="0" y="12192"/>
                </a:lnTo>
                <a:lnTo>
                  <a:pt x="992085" y="12192"/>
                </a:lnTo>
                <a:lnTo>
                  <a:pt x="992085" y="0"/>
                </a:lnTo>
                <a:close/>
              </a:path>
            </a:pathLst>
          </a:custGeom>
          <a:solidFill>
            <a:srgbClr val="3C4593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3313472"/>
            <a:ext cx="1587765" cy="1461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77" t="3549" r="19074"/>
          <a:stretch/>
        </p:blipFill>
        <p:spPr bwMode="auto">
          <a:xfrm>
            <a:off x="2542729" y="205740"/>
            <a:ext cx="3738499" cy="452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23520" y="180898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4091" y="262509"/>
            <a:ext cx="8151495" cy="3206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000" dirty="0" smtClean="0">
                <a:solidFill>
                  <a:srgbClr val="0156FF"/>
                </a:solidFill>
              </a:rPr>
              <a:t>Модуль « Моя семья»    </a:t>
            </a:r>
            <a:endParaRPr sz="2000" dirty="0">
              <a:solidFill>
                <a:srgbClr val="0156FF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5740" y="3877337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859782"/>
            <a:ext cx="1526679" cy="188342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1813"/>
          <a:stretch/>
        </p:blipFill>
        <p:spPr bwMode="auto">
          <a:xfrm>
            <a:off x="3784309" y="2859782"/>
            <a:ext cx="1417291" cy="185324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21"/>
          <a:stretch/>
        </p:blipFill>
        <p:spPr bwMode="auto">
          <a:xfrm>
            <a:off x="5724128" y="2859782"/>
            <a:ext cx="1662936" cy="188342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4598" y="659915"/>
            <a:ext cx="1535307" cy="20025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627534"/>
            <a:ext cx="1746384" cy="208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453782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9512" y="345820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algn="ctr"/>
            <a:endParaRPr lang="ru-RU" sz="1200" spc="-2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spc="-2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spc="-2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spc="-2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spc="-2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200" spc="-2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1200" spc="-2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1088" y="244602"/>
            <a:ext cx="8442402" cy="44371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800" dirty="0" smtClean="0">
                <a:solidFill>
                  <a:srgbClr val="0156FF"/>
                </a:solidFill>
              </a:rPr>
              <a:t>Модуль «Мой город  Избербаш  </a:t>
            </a:r>
            <a:r>
              <a:rPr lang="ru-RU" sz="2000" dirty="0" smtClean="0">
                <a:solidFill>
                  <a:srgbClr val="0156FF"/>
                </a:solidFill>
              </a:rPr>
              <a:t>     </a:t>
            </a:r>
            <a:endParaRPr sz="2000" dirty="0">
              <a:solidFill>
                <a:srgbClr val="0156FF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8613" y="865052"/>
            <a:ext cx="1443709" cy="13290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7270" y="887955"/>
            <a:ext cx="1698469" cy="179493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134423"/>
            <a:ext cx="1887674" cy="176480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2055" name="Picture 7" descr="C:\Users\UCNO\Desktop\34672fa7-74c2-4c7b-aa25-daa874d8e6fd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718" y="3147814"/>
            <a:ext cx="2335212" cy="175140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865052"/>
            <a:ext cx="1906318" cy="20722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519" y="865052"/>
            <a:ext cx="1927041" cy="19852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976166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1520" y="178291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algn="ctr"/>
            <a:r>
              <a:rPr lang="ru-RU" sz="2000" b="1" dirty="0" smtClean="0">
                <a:solidFill>
                  <a:srgbClr val="0156FF"/>
                </a:solidFill>
              </a:rPr>
              <a:t>Модуль «Страна моя родная , моя республика»</a:t>
            </a:r>
            <a:endParaRPr lang="ru-RU" sz="2000" b="1" dirty="0">
              <a:solidFill>
                <a:srgbClr val="0156FF"/>
              </a:solidFill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55576" y="361951"/>
            <a:ext cx="6480720" cy="1397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800" dirty="0" smtClean="0">
                <a:solidFill>
                  <a:srgbClr val="0156FF"/>
                </a:solidFill>
              </a:rPr>
              <a:t/>
            </a:r>
            <a:br>
              <a:rPr lang="ru-RU" sz="1800" dirty="0" smtClean="0">
                <a:solidFill>
                  <a:srgbClr val="0156FF"/>
                </a:solidFill>
              </a:rPr>
            </a:br>
            <a:r>
              <a:rPr lang="ru-RU" sz="1800" dirty="0">
                <a:solidFill>
                  <a:srgbClr val="0156FF"/>
                </a:solidFill>
              </a:rPr>
              <a:t/>
            </a:r>
            <a:br>
              <a:rPr lang="ru-RU" sz="1800" dirty="0">
                <a:solidFill>
                  <a:srgbClr val="0156FF"/>
                </a:solidFill>
              </a:rPr>
            </a:br>
            <a:r>
              <a:rPr lang="ru-RU" sz="2700" dirty="0">
                <a:solidFill>
                  <a:srgbClr val="0156FF"/>
                </a:solidFill>
              </a:rPr>
              <a:t/>
            </a:r>
            <a:br>
              <a:rPr lang="ru-RU" sz="2700" dirty="0">
                <a:solidFill>
                  <a:srgbClr val="0156FF"/>
                </a:solidFill>
              </a:rPr>
            </a:br>
            <a:r>
              <a:rPr lang="ru-RU" sz="2700" dirty="0">
                <a:solidFill>
                  <a:srgbClr val="0156FF"/>
                </a:solidFill>
              </a:rPr>
              <a:t>         </a:t>
            </a:r>
            <a:endParaRPr sz="2700" dirty="0">
              <a:solidFill>
                <a:srgbClr val="0156FF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4294967295"/>
          </p:nvPr>
        </p:nvSpPr>
        <p:spPr>
          <a:xfrm>
            <a:off x="252730" y="742950"/>
            <a:ext cx="8510270" cy="338554"/>
          </a:xfrm>
          <a:prstGeom prst="rect">
            <a:avLst/>
          </a:prstGeom>
        </p:spPr>
        <p:txBody>
          <a:bodyPr/>
          <a:lstStyle/>
          <a:p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25" y="73199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UCNO\Desktop\64e8a684-da9d-487a-a12e-6ade5f7fab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500" y="794804"/>
            <a:ext cx="2798864" cy="144757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43758"/>
            <a:ext cx="1900337" cy="21340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661706"/>
            <a:ext cx="1663700" cy="2116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15765"/>
            <a:ext cx="2255301" cy="19900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672389"/>
            <a:ext cx="1728192" cy="2033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74043"/>
            <a:ext cx="2859087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2604014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95161" y="244602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algn="ctr"/>
            <a:endParaRPr lang="ru-RU" sz="2000" b="1" dirty="0">
              <a:solidFill>
                <a:srgbClr val="0156FF"/>
              </a:solidFill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04800" y="361951"/>
            <a:ext cx="8534400" cy="7053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1800" dirty="0" smtClean="0">
                <a:solidFill>
                  <a:srgbClr val="0156FF"/>
                </a:solidFill>
              </a:rPr>
              <a:t>Модуль «Защитники Родины»</a:t>
            </a:r>
            <a:r>
              <a:rPr lang="ru-RU" sz="2700" dirty="0">
                <a:solidFill>
                  <a:srgbClr val="0156FF"/>
                </a:solidFill>
              </a:rPr>
              <a:t/>
            </a:r>
            <a:br>
              <a:rPr lang="ru-RU" sz="2700" dirty="0">
                <a:solidFill>
                  <a:srgbClr val="0156FF"/>
                </a:solidFill>
              </a:rPr>
            </a:br>
            <a:r>
              <a:rPr lang="ru-RU" sz="2700" dirty="0">
                <a:solidFill>
                  <a:srgbClr val="0156FF"/>
                </a:solidFill>
              </a:rPr>
              <a:t>         </a:t>
            </a:r>
            <a:endParaRPr sz="2700" dirty="0">
              <a:solidFill>
                <a:srgbClr val="0156FF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4294967295"/>
          </p:nvPr>
        </p:nvSpPr>
        <p:spPr>
          <a:xfrm>
            <a:off x="88349" y="699543"/>
            <a:ext cx="8674651" cy="338554"/>
          </a:xfrm>
          <a:prstGeom prst="rect">
            <a:avLst/>
          </a:prstGeom>
        </p:spPr>
        <p:txBody>
          <a:bodyPr/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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0095" y="3579462"/>
            <a:ext cx="1349236" cy="12420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10" y="684304"/>
            <a:ext cx="1872208" cy="202603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645602"/>
            <a:ext cx="2157413" cy="2103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701" y="627534"/>
            <a:ext cx="2109371" cy="22240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89" y="2856068"/>
            <a:ext cx="1895475" cy="212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 descr="C:\Users\UCNO\Desktop\cd88a98b-b331-4b47-bfdd-9933dc574de6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04"/>
          <a:stretch/>
        </p:blipFill>
        <p:spPr bwMode="auto">
          <a:xfrm>
            <a:off x="671842" y="2954977"/>
            <a:ext cx="3168352" cy="192943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94329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80653" y="238150"/>
            <a:ext cx="8522846" cy="4592166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algn="ctr"/>
            <a:endParaRPr lang="ru-RU" sz="2000" b="1" dirty="0">
              <a:solidFill>
                <a:srgbClr val="0156FF"/>
              </a:solidFill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2497" y="411510"/>
            <a:ext cx="853440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400" dirty="0" smtClean="0">
                <a:solidFill>
                  <a:srgbClr val="0156FF"/>
                </a:solidFill>
              </a:rPr>
              <a:t>        Модуль «</a:t>
            </a:r>
            <a:r>
              <a:rPr lang="ru-RU" sz="2400" dirty="0">
                <a:solidFill>
                  <a:srgbClr val="0156FF"/>
                </a:solidFill>
              </a:rPr>
              <a:t> </a:t>
            </a:r>
            <a:r>
              <a:rPr lang="ru-RU" sz="2400" dirty="0" smtClean="0">
                <a:solidFill>
                  <a:srgbClr val="0156FF"/>
                </a:solidFill>
              </a:rPr>
              <a:t>Моя мама»</a:t>
            </a:r>
            <a:r>
              <a:rPr lang="ru-RU" sz="2400" dirty="0">
                <a:solidFill>
                  <a:srgbClr val="0156FF"/>
                </a:solidFill>
              </a:rPr>
              <a:t/>
            </a:r>
            <a:br>
              <a:rPr lang="ru-RU" sz="2400" dirty="0">
                <a:solidFill>
                  <a:srgbClr val="0156FF"/>
                </a:solidFill>
              </a:rPr>
            </a:br>
            <a:r>
              <a:rPr lang="ru-RU" sz="2400" dirty="0">
                <a:solidFill>
                  <a:srgbClr val="0156FF"/>
                </a:solidFill>
              </a:rPr>
              <a:t>         </a:t>
            </a:r>
            <a:endParaRPr sz="2400" dirty="0">
              <a:solidFill>
                <a:srgbClr val="0156FF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4294967295"/>
          </p:nvPr>
        </p:nvSpPr>
        <p:spPr>
          <a:xfrm>
            <a:off x="88349" y="699543"/>
            <a:ext cx="8674651" cy="338554"/>
          </a:xfrm>
          <a:prstGeom prst="rect">
            <a:avLst/>
          </a:prstGeom>
        </p:spPr>
        <p:txBody>
          <a:bodyPr/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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25" y="4038600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C:\Users\UCNO\Desktop\16329ef9-c20a-4037-8039-b46ba16f09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7" y="995811"/>
            <a:ext cx="2736304" cy="1538422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001168"/>
            <a:ext cx="2664296" cy="149793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Picture 4" descr="C:\Users\UCNO\Desktop\9e3fd586-e131-4e46-bc45-84230b0dd4a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106" r="347" b="34547"/>
          <a:stretch/>
        </p:blipFill>
        <p:spPr bwMode="auto">
          <a:xfrm>
            <a:off x="426165" y="2859782"/>
            <a:ext cx="2789733" cy="156083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 descr="C:\Users\UCNO\Desktop\3747220f-af24-4ca0-a950-194f72d3aa62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892" b="34255"/>
          <a:stretch/>
        </p:blipFill>
        <p:spPr bwMode="auto">
          <a:xfrm>
            <a:off x="3454152" y="2892953"/>
            <a:ext cx="2723322" cy="149448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6" descr="C:\Users\UCNO\Desktop\c7c3de39-a0f8-4032-b45e-5a2860503f8a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8737" y="901579"/>
            <a:ext cx="2306619" cy="163265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7" descr="C:\Users\UCNO\Desktop\60bb4ad7-13e6-4634-b4a5-5e831b0e6c9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2785865"/>
            <a:ext cx="1584177" cy="176652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41224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8092" y="311324"/>
            <a:ext cx="8522846" cy="4592166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algn="ctr"/>
            <a:endParaRPr lang="ru-RU" sz="2000" b="1" dirty="0">
              <a:solidFill>
                <a:srgbClr val="0156FF"/>
              </a:solidFill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92497" y="411510"/>
            <a:ext cx="853440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ctr">
              <a:lnSpc>
                <a:spcPct val="100000"/>
              </a:lnSpc>
              <a:spcBef>
                <a:spcPts val="100"/>
              </a:spcBef>
            </a:pPr>
            <a:r>
              <a:rPr lang="ru-RU" sz="2400" dirty="0" smtClean="0">
                <a:solidFill>
                  <a:srgbClr val="0156FF"/>
                </a:solidFill>
              </a:rPr>
              <a:t>        Модуль «Народные традиции»</a:t>
            </a:r>
            <a:r>
              <a:rPr lang="ru-RU" sz="2400" dirty="0">
                <a:solidFill>
                  <a:srgbClr val="0156FF"/>
                </a:solidFill>
              </a:rPr>
              <a:t/>
            </a:r>
            <a:br>
              <a:rPr lang="ru-RU" sz="2400" dirty="0">
                <a:solidFill>
                  <a:srgbClr val="0156FF"/>
                </a:solidFill>
              </a:rPr>
            </a:br>
            <a:r>
              <a:rPr lang="ru-RU" sz="2400" dirty="0">
                <a:solidFill>
                  <a:srgbClr val="0156FF"/>
                </a:solidFill>
              </a:rPr>
              <a:t>         </a:t>
            </a:r>
            <a:endParaRPr sz="2400" dirty="0">
              <a:solidFill>
                <a:srgbClr val="0156FF"/>
              </a:solidFill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4294967295"/>
          </p:nvPr>
        </p:nvSpPr>
        <p:spPr>
          <a:xfrm>
            <a:off x="88349" y="699543"/>
            <a:ext cx="8674651" cy="338554"/>
          </a:xfrm>
          <a:prstGeom prst="rect">
            <a:avLst/>
          </a:prstGeom>
        </p:spPr>
        <p:txBody>
          <a:bodyPr/>
          <a:lstStyle/>
          <a:p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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85125" y="4038600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771550"/>
            <a:ext cx="1795078" cy="1795078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2075" y="865714"/>
            <a:ext cx="1834880" cy="1837767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760" y="2877130"/>
            <a:ext cx="1621664" cy="191135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582" y="2889123"/>
            <a:ext cx="2107005" cy="1955809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89124"/>
            <a:ext cx="1708640" cy="199380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908831"/>
            <a:ext cx="1595003" cy="175153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96690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8600" y="209550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1958975" marR="5080" indent="1564640" algn="l">
              <a:lnSpc>
                <a:spcPts val="1620"/>
              </a:lnSpc>
              <a:spcBef>
                <a:spcPts val="5"/>
              </a:spcBef>
            </a:pPr>
            <a:endParaRPr lang="ru-RU" sz="1800" dirty="0">
              <a:latin typeface="Times New Roman"/>
              <a:cs typeface="Times New Roman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04800" y="265309"/>
            <a:ext cx="8662670" cy="430887"/>
          </a:xfrm>
        </p:spPr>
        <p:txBody>
          <a:bodyPr/>
          <a:lstStyle/>
          <a:p>
            <a:pPr algn="l"/>
            <a:r>
              <a:rPr lang="ru-RU" sz="14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400" dirty="0">
              <a:solidFill>
                <a:srgbClr val="015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411510"/>
            <a:ext cx="3683936" cy="196768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662" y="2643758"/>
            <a:ext cx="3686682" cy="2072640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199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83518"/>
            <a:ext cx="3036399" cy="398978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285948"/>
            <a:ext cx="1178679" cy="579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9862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24053" y="317198"/>
            <a:ext cx="8616525" cy="4372079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1958975" marR="5080" indent="1564640" algn="l">
              <a:lnSpc>
                <a:spcPts val="1620"/>
              </a:lnSpc>
              <a:spcBef>
                <a:spcPts val="5"/>
              </a:spcBef>
            </a:pPr>
            <a:endParaRPr lang="ru-RU" sz="1800" dirty="0" smtClean="0">
              <a:latin typeface="Times New Roman"/>
              <a:cs typeface="Times New Roman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195736" y="267494"/>
            <a:ext cx="5544616" cy="605100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156FF"/>
                </a:solidFill>
              </a:rPr>
              <a:t> </a:t>
            </a:r>
            <a:r>
              <a:rPr lang="ru-RU" dirty="0" smtClean="0">
                <a:solidFill>
                  <a:srgbClr val="0156FF"/>
                </a:solidFill>
              </a:rPr>
              <a:t>           </a:t>
            </a:r>
            <a:r>
              <a:rPr lang="ru-RU" sz="44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Наши результаты</a:t>
            </a:r>
            <a:endParaRPr lang="ru-RU" sz="4400" dirty="0">
              <a:solidFill>
                <a:srgbClr val="015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08595" y="3856381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47" y="665710"/>
            <a:ext cx="2375612" cy="2394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5057" y="843558"/>
            <a:ext cx="3016881" cy="1894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0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494" t="-1260"/>
          <a:stretch/>
        </p:blipFill>
        <p:spPr bwMode="auto">
          <a:xfrm>
            <a:off x="6640405" y="771550"/>
            <a:ext cx="1801147" cy="2423276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9221" name="Picture 5" descr="D:\данные маленького системника\Desktop\на сайт фото\1ec33def-e0f4-4382-ad61-41929a43d8bc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8499" y="2888325"/>
            <a:ext cx="2401269" cy="1800952"/>
          </a:xfrm>
          <a:prstGeom prst="rect">
            <a:avLst/>
          </a:prstGeom>
          <a:ln w="88900" cap="sq" cmpd="thickThin">
            <a:solidFill>
              <a:schemeClr val="accent5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647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05686" y="308314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tabLst/>
              <a:defRPr/>
            </a:pP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7494"/>
            <a:ext cx="8280920" cy="738664"/>
          </a:xfrm>
        </p:spPr>
        <p:txBody>
          <a:bodyPr/>
          <a:lstStyle/>
          <a:p>
            <a:pPr algn="ctr"/>
            <a:r>
              <a:rPr lang="ru-RU" sz="20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20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бразовательный </a:t>
            </a:r>
            <a:r>
              <a:rPr lang="ru-RU" sz="16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16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родукт  </a:t>
            </a:r>
            <a:r>
              <a:rPr lang="ru-RU" sz="16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600" dirty="0" err="1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1600" dirty="0" err="1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грокнижка</a:t>
            </a:r>
            <a:r>
              <a:rPr lang="ru-RU" sz="16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br>
              <a:rPr lang="ru-RU" sz="16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«Моя </a:t>
            </a:r>
            <a:r>
              <a:rPr lang="ru-RU" sz="16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</a:t>
            </a:r>
            <a:r>
              <a:rPr lang="ru-RU" sz="16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книжка </a:t>
            </a:r>
            <a:r>
              <a:rPr lang="ru-RU" sz="16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Дагестане» </a:t>
            </a:r>
            <a:r>
              <a:rPr lang="ru-RU" sz="12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solidFill>
                <a:srgbClr val="0156FF"/>
              </a:solidFill>
            </a:endParaRPr>
          </a:p>
        </p:txBody>
      </p:sp>
      <p:pic>
        <p:nvPicPr>
          <p:cNvPr id="2078" name="Picture 30" descr="C:\Users\UCNO\Desktop\e97a1112-6a62-4777-bdf8-95057d7c9ac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719" r="-478" b="11165"/>
          <a:stretch/>
        </p:blipFill>
        <p:spPr bwMode="auto">
          <a:xfrm>
            <a:off x="539552" y="1131590"/>
            <a:ext cx="2223686" cy="283142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9" name="Picture 31" descr="C:\Users\UCNO\Desktop\d608b193-cd82-4597-add5-825313ddd2a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113434"/>
            <a:ext cx="2026933" cy="280014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0659" y="1108780"/>
            <a:ext cx="2147809" cy="2854231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257278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11654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38936" y="158274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Char char=""/>
              <a:tabLst/>
              <a:defRPr/>
            </a:pP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R="0" lvl="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tabLst/>
              <a:defRPr/>
            </a:pPr>
            <a:endParaRPr kumimoji="0" lang="ru-RU" sz="105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23528" y="267494"/>
            <a:ext cx="8280920" cy="553998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4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мультипликационных фильмов </a:t>
            </a:r>
            <a:r>
              <a:rPr lang="ru-RU" sz="12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2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200" dirty="0">
              <a:solidFill>
                <a:srgbClr val="0156FF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416" y="4109424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445754"/>
            <a:ext cx="2160240" cy="240970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243" y="1455008"/>
            <a:ext cx="2304256" cy="231087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55008"/>
            <a:ext cx="2185341" cy="2404564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8921786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96135" y="235206"/>
            <a:ext cx="8616525" cy="4372079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1958975" marR="5080" indent="1564640" algn="l">
              <a:lnSpc>
                <a:spcPts val="1620"/>
              </a:lnSpc>
              <a:spcBef>
                <a:spcPts val="5"/>
              </a:spcBef>
            </a:pPr>
            <a:endParaRPr lang="ru-RU" sz="1800" dirty="0" smtClean="0">
              <a:latin typeface="Times New Roman"/>
              <a:cs typeface="Times New Roman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043608" y="267494"/>
            <a:ext cx="7560840" cy="1107996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156FF"/>
                </a:solidFill>
              </a:rPr>
              <a:t> </a:t>
            </a:r>
            <a:r>
              <a:rPr lang="ru-RU" dirty="0" smtClean="0">
                <a:solidFill>
                  <a:srgbClr val="0156FF"/>
                </a:solidFill>
              </a:rPr>
              <a:t>           </a:t>
            </a:r>
            <a:r>
              <a:rPr lang="ru-RU" sz="2400" dirty="0" smtClean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Республиканский конкурс лучших практик наставничества в системе образования среди ДОО</a:t>
            </a:r>
            <a:endParaRPr lang="ru-RU" sz="2400" dirty="0">
              <a:solidFill>
                <a:srgbClr val="0156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0255" y="4073885"/>
            <a:ext cx="1158875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 descr="C:\Users\UCNO\Desktop\932fbf11-7935-4e4b-a95d-06f9ca98c89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327743"/>
            <a:ext cx="1892977" cy="2515583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C:\Users\UCNO\Desktop\146efade-baa2-4a96-ab30-e13b7b2627cc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27743"/>
            <a:ext cx="1944216" cy="2583676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70" name="Picture 6" descr="C:\Users\UCNO\Desktop\819837f6-6c59-40c8-ab10-d0f0f077668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1313566"/>
            <a:ext cx="1915901" cy="2543935"/>
          </a:xfrm>
          <a:prstGeom prst="rect">
            <a:avLst/>
          </a:prstGeom>
          <a:ln w="88900" cap="sq" cmpd="thickThin">
            <a:solidFill>
              <a:srgbClr val="7030A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8715967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251520" y="285193"/>
            <a:ext cx="8738870" cy="4732020"/>
          </a:xfrm>
          <a:custGeom>
            <a:avLst/>
            <a:gdLst/>
            <a:ahLst/>
            <a:cxnLst/>
            <a:rect l="l" t="t" r="r" b="b"/>
            <a:pathLst>
              <a:path w="8738870" h="4732020">
                <a:moveTo>
                  <a:pt x="8738616" y="0"/>
                </a:moveTo>
                <a:lnTo>
                  <a:pt x="0" y="0"/>
                </a:lnTo>
                <a:lnTo>
                  <a:pt x="0" y="4732020"/>
                </a:lnTo>
                <a:lnTo>
                  <a:pt x="8738616" y="4732020"/>
                </a:lnTo>
                <a:lnTo>
                  <a:pt x="87386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pPr marL="1958975" marR="5080" indent="1564640" algn="l">
              <a:lnSpc>
                <a:spcPts val="1620"/>
              </a:lnSpc>
              <a:spcBef>
                <a:spcPts val="5"/>
              </a:spcBef>
            </a:pPr>
            <a:endParaRPr lang="ru-RU" sz="1800" dirty="0">
              <a:latin typeface="Times New Roman"/>
              <a:cs typeface="Times New Roman"/>
            </a:endParaRPr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699792" y="1131590"/>
            <a:ext cx="4392488" cy="2448272"/>
          </a:xfrm>
        </p:spPr>
        <p:txBody>
          <a:bodyPr/>
          <a:lstStyle/>
          <a:p>
            <a:pPr algn="ctr"/>
            <a:r>
              <a:rPr lang="ru-RU" dirty="0">
                <a:solidFill>
                  <a:srgbClr val="0156FF"/>
                </a:solidFill>
              </a:rPr>
              <a:t>                                                   </a:t>
            </a:r>
            <a:r>
              <a:rPr lang="ru-RU" dirty="0" smtClean="0">
                <a:solidFill>
                  <a:srgbClr val="0156FF"/>
                </a:solidFill>
              </a:rPr>
              <a:t> </a:t>
            </a:r>
            <a:r>
              <a:rPr lang="ru-RU" sz="4000" dirty="0" smtClean="0">
                <a:solidFill>
                  <a:srgbClr val="0156FF"/>
                </a:solidFill>
              </a:rPr>
              <a:t>Спасибо </a:t>
            </a:r>
            <a:br>
              <a:rPr lang="ru-RU" sz="4000" dirty="0" smtClean="0">
                <a:solidFill>
                  <a:srgbClr val="0156FF"/>
                </a:solidFill>
              </a:rPr>
            </a:br>
            <a:r>
              <a:rPr lang="ru-RU" sz="4000" dirty="0" smtClean="0">
                <a:solidFill>
                  <a:srgbClr val="0156FF"/>
                </a:solidFill>
              </a:rPr>
              <a:t>за внимание</a:t>
            </a:r>
            <a:r>
              <a:rPr lang="ru-RU" sz="40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40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>
                <a:solidFill>
                  <a:srgbClr val="0156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55526"/>
            <a:ext cx="2016224" cy="18560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2288568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2632</TotalTime>
  <Words>131</Words>
  <Application>Microsoft Office PowerPoint</Application>
  <PresentationFormat>Экран (16:9)</PresentationFormat>
  <Paragraphs>33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Century Gothic</vt:lpstr>
      <vt:lpstr>Times New Roman</vt:lpstr>
      <vt:lpstr>Arial</vt:lpstr>
      <vt:lpstr>Wingdings 3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Модуль « Моя семья»    </vt:lpstr>
      <vt:lpstr>Модуль «Мой город  Избербаш       </vt:lpstr>
      <vt:lpstr>            </vt:lpstr>
      <vt:lpstr>Модуль «Защитники Родины»          </vt:lpstr>
      <vt:lpstr>        Модуль « Моя мама»          </vt:lpstr>
      <vt:lpstr>        Модуль «Народные традиции»          </vt:lpstr>
      <vt:lpstr> </vt:lpstr>
      <vt:lpstr>            Наши результаты</vt:lpstr>
      <vt:lpstr>Образовательный продукт  – игрокнижка   «Моя первая книжка о Дагестане»  </vt:lpstr>
      <vt:lpstr>Создание мультипликационных фильмов  </vt:lpstr>
      <vt:lpstr>            Республиканский конкурс лучших практик наставничества в системе образования среди ДОО</vt:lpstr>
      <vt:lpstr>                                                    Спасибо  за внимание    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Составление календарного учебного графика</dc:title>
  <dc:creator>Фадеева Ольга Андреевна</dc:creator>
  <cp:lastModifiedBy>user</cp:lastModifiedBy>
  <cp:revision>242</cp:revision>
  <cp:lastPrinted>2023-02-08T08:08:12Z</cp:lastPrinted>
  <dcterms:created xsi:type="dcterms:W3CDTF">2022-05-08T06:22:04Z</dcterms:created>
  <dcterms:modified xsi:type="dcterms:W3CDTF">2024-08-16T12:01:24Z</dcterms:modified>
</cp:coreProperties>
</file>