
<file path=[Content_Types].xml><?xml version="1.0" encoding="utf-8"?>
<Types xmlns="http://schemas.openxmlformats.org/package/2006/content-types">
  <Default Extension="xlsx" ContentType="application/vnd.openxmlformats-officedocument.spreadsheetml.sheet"/>
  <Default Extension="docx" ContentType="application/vnd.openxmlformats-officedocument.wordprocessingml.document"/>
  <Default Extension="wmf" ContentType="image/x-wmf"/>
  <Default Extension="png" ContentType="image/png"/>
  <Default Extension="jpg" ContentType="image/jpeg"/>
  <Default Extension="jpeg" ContentType="image/jpeg"/>
  <Default Extension="emf" ContentType="image/x-emf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slides/slide32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slides/slide8.xml" ContentType="application/vnd.openxmlformats-officedocument.presentationml.slide+xml"/>
  <Override PartName="/docProps/app.xml" ContentType="application/vnd.openxmlformats-officedocument.extended-properties+xml"/>
  <Override PartName="/ppt/slides/slide18.xml" ContentType="application/vnd.openxmlformats-officedocument.presentationml.slide+xml"/>
  <Override PartName="/ppt/charts/style2.xml" ContentType="application/vnd.ms-office.chartstyle+xml"/>
  <Override PartName="/ppt/slides/slide1.xml" ContentType="application/vnd.openxmlformats-officedocument.presentationml.slide+xml"/>
  <Override PartName="/ppt/slides/slide30.xml" ContentType="application/vnd.openxmlformats-officedocument.presentationml.slide+xml"/>
  <Override PartName="/ppt/charts/colors1.xml" ContentType="application/vnd.ms-office.chartcolorstyl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slides/slide31.xml" ContentType="application/vnd.openxmlformats-officedocument.presentationml.slide+xml"/>
  <Override PartName="/ppt/slides/slide26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diagrams/quickStyle1.xml" ContentType="application/vnd.openxmlformats-officedocument.drawingml.diagramQuickStyle+xml"/>
  <Override PartName="/ppt/slideMasters/slideMaster1.xml" ContentType="application/vnd.openxmlformats-officedocument.presentationml.slideMaster+xml"/>
  <Override PartName="/ppt/slides/slide5.xml" ContentType="application/vnd.openxmlformats-officedocument.presentationml.slid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docProps/custom.xml" ContentType="application/vnd.openxmlformats-officedocument.custom-propertie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slides/slide21.xml" ContentType="application/vnd.openxmlformats-officedocument.presentationml.slide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diagrams/data1.xml" ContentType="application/vnd.openxmlformats-officedocument.drawingml.diagramData+xml"/>
  <Override PartName="/ppt/slideLayouts/slideLayout5.xml" ContentType="application/vnd.openxmlformats-officedocument.presentationml.slideLayout+xml"/>
  <Override PartName="/ppt/slides/slide19.xml" ContentType="application/vnd.openxmlformats-officedocument.presentationml.slide+xml"/>
  <Override PartName="/ppt/viewProps.xml" ContentType="application/vnd.openxmlformats-officedocument.presentationml.viewProps+xml"/>
  <Override PartName="/ppt/diagrams/drawing1.xml" ContentType="application/vnd.openxmlformats-officedocument.drawingml.diagramDrawing+xml"/>
  <Override PartName="/ppt/charts/colors2.xml" ContentType="application/vnd.ms-office.chartcolorstyle+xml"/>
  <Override PartName="/ppt/charts/style1.xml" ContentType="application/vnd.ms-office.chartstyl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3" d="100"/>
          <a:sy n="103" d="100"/>
        </p:scale>
        <p:origin x="876" y="108"/>
      </p:cViewPr>
      <p:guideLst>
        <p:guide pos="2880" orient="horz"/>
        <p:guide pos="2160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presProps" Target="presProps.xml" /><Relationship Id="rId36" Type="http://schemas.openxmlformats.org/officeDocument/2006/relationships/tableStyles" Target="tableStyles.xml" /><Relationship Id="rId37" Type="http://schemas.openxmlformats.org/officeDocument/2006/relationships/viewProps" Target="viewProps.xml" /><Relationship Id="rId38" Type="http://schemas.openxmlformats.org/officeDocument/2006/relationships/commentAuthors" Target="commentAuthors.xml"/></Relationships>
</file>

<file path=ppt/charts/_rels/chart1.xml.rels><?xml version="1.0" encoding="UTF-8" standalone="yes"?><Relationships xmlns="http://schemas.openxmlformats.org/package/2006/relationships"><Relationship Id="rId1" Type="http://schemas.microsoft.com/office/2011/relationships/chartStyle" Target="style1.xml" /><Relationship Id="rId2" Type="http://schemas.microsoft.com/office/2011/relationships/chartColorStyle" Target="colors1.xml" /><Relationship Id="rId3" Type="http://schemas.openxmlformats.org/officeDocument/2006/relationships/package" Target="../embeddings/Microsoft_Excel_Worksheet2.xlsx" /></Relationships>
</file>

<file path=ppt/charts/_rels/chart2.xml.rels><?xml version="1.0" encoding="UTF-8" standalone="yes"?><Relationships xmlns="http://schemas.openxmlformats.org/package/2006/relationships"><Relationship Id="rId1" Type="http://schemas.microsoft.com/office/2011/relationships/chartStyle" Target="style2.xml" /><Relationship Id="rId2" Type="http://schemas.microsoft.com/office/2011/relationships/chartColorStyle" Target="colors2.xml" /><Relationship Id="rId3" Type="http://schemas.openxmlformats.org/officeDocument/2006/relationships/package" Target="../embeddings/Microsoft_Excel_Worksheet3.xlsx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mc="http://schemas.openxmlformats.org/markup-compatibility/2006" xmlns:c14="http://schemas.microsoft.com/office/drawing/2007/8/2/chart">
  <c:date1904 val="0"/>
  <c:lang val="en-US"/>
  <c:roundedCorners val="0"/>
  <mc:AlternateContent>
    <mc:Choice Requires="c14">
      <c14:style val="102"/>
    </mc:Choice>
    <mc:Fallback>
      <c:style val="2"/>
    </mc:Fallback>
  </mc:AlternateContent>
  <c:chart>
    <c:title>
      <c:tx>
        <c:rich>
          <a:bodyPr/>
          <a:p>
            <a:pPr>
              <a:defRPr/>
            </a:pPr>
            <a:r>
              <a:rPr/>
              <a:t>ОБЕСПЕЧЕННОСТЬ УЧЕБНИКАМИ</a:t>
            </a:r>
            <a:endParaRPr/>
          </a:p>
        </c:rich>
      </c:tx>
      <c:layout/>
      <c:overlay val="0"/>
      <c:spPr bwMode="auto">
        <a:prstGeom prst="rect">
          <a:avLst/>
        </a:prstGeom>
        <a:noFill/>
        <a:ln>
          <a:noFill/>
        </a:ln>
      </c:spPr>
      <c:txPr>
        <a:bodyPr/>
        <a:p>
          <a:pPr>
            <a:defRPr sz="1800" b="1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/>
        </a:p>
      </c:txPr>
    </c:title>
    <c:autoTitleDeleted val="0"/>
    <c:plotArea>
      <c:layout>
        <c:manualLayout/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dPt>
            <c:idx val="0"/>
            <c:spPr bwMode="auto"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c:spPr>
          </c:dPt>
          <c:dPt>
            <c:idx val="1"/>
            <c:spPr bwMode="auto"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c:spPr>
          </c:dPt>
          <c:dPt>
            <c:idx val="2"/>
            <c:spPr bwMode="auto"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c:spPr>
          </c:dPt>
          <c:dPt>
            <c:idx val="3"/>
            <c:spPr bwMode="auto"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c:spPr>
          </c:dPt>
          <c:dPt>
            <c:idx val="4"/>
            <c:spPr bwMode="auto"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c:spPr>
          </c:dPt>
          <c:dPt>
            <c:idx val="5"/>
            <c:spPr bwMode="auto"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c:spPr>
          </c:dPt>
          <c:dLbls>
            <c:dLbl>
              <c:idx val="0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24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1"/>
              <c:dLblPos val="ctr"/>
              <c:layout>
                <c:manualLayout>
                  <c:x val="-0.01231"/>
                  <c:y val="0.0060400000000000002"/>
                </c:manualLayout>
              </c:layout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24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2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3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4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5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Pos val="ctr"/>
            <c:showBubbleSize val="0"/>
            <c:showCatName val="0"/>
            <c:showLeaderLines val="1"/>
            <c:showLegendKey val="0"/>
            <c:showPercent val="1"/>
            <c:showSerName val="0"/>
            <c:showVal val="0"/>
            <c:spPr bwMode="auto">
              <a:prstGeom prst="rect">
                <a:avLst/>
              </a:prstGeom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</c:spPr>
            <c:txPr>
              <a:bodyPr/>
              <a:p>
                <a:pPr>
                  <a:defRPr sz="1000" b="1" i="0" u="none" strike="noStrike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/>
              </a:p>
            </c:txPr>
          </c:dLbls>
          <c:cat>
            <c:strRef>
              <c:f>Sheet1!$A$2:$A$7</c:f>
              <c:strCache>
                <c:ptCount val="6"/>
                <c:pt idx="0">
                  <c:v>ОБЕСПЕЧЕНЫ</c:v>
                </c:pt>
                <c:pt idx="1">
                  <c:v xml:space="preserve">НЕ ОБЕСПЕЧЕНЫ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80</c:v>
                </c:pt>
                <c:pt idx="1">
                  <c:v>20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</c:strCache>
            </c:strRef>
          </c:tx>
          <c:dPt>
            <c:idx val="0"/>
            <c:spPr bwMode="auto"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c:spPr>
          </c:dPt>
          <c:dPt>
            <c:idx val="1"/>
            <c:spPr bwMode="auto"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c:spPr>
          </c:dPt>
          <c:dPt>
            <c:idx val="2"/>
            <c:spPr bwMode="auto"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c:spPr>
          </c:dPt>
          <c:dPt>
            <c:idx val="3"/>
            <c:spPr bwMode="auto"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c:spPr>
          </c:dPt>
          <c:dPt>
            <c:idx val="4"/>
            <c:spPr bwMode="auto"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c:spPr>
          </c:dPt>
          <c:dPt>
            <c:idx val="5"/>
            <c:spPr bwMode="auto"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c:spPr>
          </c:dPt>
          <c:dLbls>
            <c:dLbl>
              <c:idx val="0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1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2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3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4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5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Pos val="ctr"/>
            <c:showBubbleSize val="0"/>
            <c:showCatName val="0"/>
            <c:showLeaderLines val="1"/>
            <c:showLegendKey val="0"/>
            <c:showPercent val="1"/>
            <c:showSerName val="0"/>
            <c:showVal val="0"/>
            <c:spPr bwMode="auto">
              <a:prstGeom prst="rect">
                <a:avLst/>
              </a:prstGeom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</c:spPr>
            <c:txPr>
              <a:bodyPr/>
              <a:p>
                <a:pPr>
                  <a:defRPr sz="1000" b="1" i="0" u="none" strike="noStrike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/>
              </a:p>
            </c:txPr>
          </c:dLbls>
          <c:cat>
            <c:strRef>
              <c:f>Sheet1!$A$2:$A$7</c:f>
              <c:strCache>
                <c:ptCount val="6"/>
                <c:pt idx="0">
                  <c:v>ОБЕСПЕЧЕНЫ</c:v>
                </c:pt>
                <c:pt idx="1">
                  <c:v xml:space="preserve">НЕ ОБЕСПЕЧЕНЫ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dPt>
            <c:idx val="0"/>
            <c:spPr bwMode="auto"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c:spPr>
          </c:dPt>
          <c:dPt>
            <c:idx val="1"/>
            <c:spPr bwMode="auto"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c:spPr>
          </c:dPt>
          <c:dPt>
            <c:idx val="2"/>
            <c:spPr bwMode="auto"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c:spPr>
          </c:dPt>
          <c:dPt>
            <c:idx val="3"/>
            <c:spPr bwMode="auto"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c:spPr>
          </c:dPt>
          <c:dPt>
            <c:idx val="4"/>
            <c:spPr bwMode="auto"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c:spPr>
          </c:dPt>
          <c:dPt>
            <c:idx val="5"/>
            <c:spPr bwMode="auto"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c:spPr>
          </c:dPt>
          <c:dLbls>
            <c:dLbl>
              <c:idx val="0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1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2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3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4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>
              <c:idx val="5"/>
              <c:dLblPos val="ctr"/>
              <c:layout/>
              <c:showBubbleSize val="0"/>
              <c:showCatName val="0"/>
              <c:showLegendKey val="0"/>
              <c:showPercent val="1"/>
              <c:showSerName val="0"/>
              <c:showVal val="0"/>
              <c:spPr bwMode="auto">
                <a:prstGeom prst="rect">
                  <a:avLst/>
                </a:prstGeom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</c:spPr>
              <c:txPr>
                <a:bodyPr/>
                <a:p>
                  <a:pPr>
                    <a:defRPr sz="1000" b="1" i="0" u="none" strike="noStrike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/>
                </a:p>
              </c:txPr>
            </c:dLbl>
            <c:dLblPos val="ctr"/>
            <c:showBubbleSize val="0"/>
            <c:showCatName val="0"/>
            <c:showLeaderLines val="1"/>
            <c:showLegendKey val="0"/>
            <c:showPercent val="1"/>
            <c:showSerName val="0"/>
            <c:showVal val="0"/>
            <c:spPr bwMode="auto">
              <a:prstGeom prst="rect">
                <a:avLst/>
              </a:prstGeom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</c:spPr>
            <c:txPr>
              <a:bodyPr/>
              <a:p>
                <a:pPr>
                  <a:defRPr sz="1000" b="1" i="0" u="none" strike="noStrike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/>
              </a:p>
            </c:txPr>
          </c:dLbls>
          <c:cat>
            <c:strRef>
              <c:f>Sheet1!$A$2:$A$7</c:f>
              <c:strCache>
                <c:ptCount val="6"/>
                <c:pt idx="0">
                  <c:v>ОБЕСПЕЧЕНЫ</c:v>
                </c:pt>
                <c:pt idx="1">
                  <c:v xml:space="preserve">НЕ ОБЕСПЕЧЕНЫ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</c:numCache>
            </c:numRef>
          </c:val>
        </c:ser>
        <c:dLbls>
          <c:dLblPos val="ctr"/>
          <c:showBubbleSize val="0"/>
          <c:showCatName val="0"/>
          <c:showLeaderLines val="1"/>
          <c:showLegendKey val="0"/>
          <c:showPercent val="1"/>
          <c:showSerName val="0"/>
          <c:showVal val="0"/>
          <c:spPr bwMode="auto">
            <a:prstGeom prst="rect">
              <a:avLst/>
            </a:prstGeom>
            <a:pattFill prst="pct75">
              <a:fgClr>
                <a:schemeClr val="dk1">
                  <a:lumMod val="75000"/>
                  <a:lumOff val="25000"/>
                </a:schemeClr>
              </a:fgClr>
              <a:bgClr>
                <a:schemeClr val="dk1">
                  <a:lumMod val="65000"/>
                  <a:lumOff val="35000"/>
                </a:schemeClr>
              </a:bgClr>
            </a:pattFill>
            <a:ln>
              <a:noFill/>
            </a:ln>
          </c:spPr>
          <c:txPr>
            <a:bodyPr/>
            <a:p>
              <a:pPr>
                <a:defRPr sz="1000" b="1" i="0" u="none" strike="noStrike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/>
            </a:p>
          </c:txPr>
        </c:dLbls>
        <c:firstSliceAng val="0"/>
      </c:pieChart>
      <c:spPr bwMode="auto">
        <a:prstGeom prst="rect">
          <a:avLst/>
        </a:prstGeom>
        <a:noFill/>
        <a:ln>
          <a:noFill/>
        </a:ln>
      </c:spPr>
    </c:plotArea>
    <c:legend>
      <c:legendPos val="r"/>
      <c:layout/>
      <c:overlay val="0"/>
      <c:spPr bwMode="auto">
        <a:prstGeom prst="rect">
          <a:avLst/>
        </a:prstGeom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 bwMode="auto">
    <a:xfrm>
      <a:off x="2620729" y="1561041"/>
      <a:ext cx="6799789" cy="5119686"/>
    </a:xfrm>
    <a:prstGeom prst="rect">
      <a:avLst/>
    </a:prstGeom>
    <a:gradFill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/>
    </a:gradFill>
    <a:ln w="9525" cap="flat" cmpd="sng" algn="ctr">
      <a:solidFill>
        <a:schemeClr val="dk1">
          <a:lumMod val="25000"/>
          <a:lumOff val="75000"/>
        </a:schemeClr>
      </a:solidFill>
      <a:round/>
    </a:ln>
  </c:spPr>
  <c:txPr>
    <a:bodyPr/>
    <a:p>
      <a:pPr>
        <a:defRPr sz="900">
          <a:solidFill>
            <a:schemeClr val="dk1"/>
          </a:solidFill>
          <a:latin typeface="+mn-lt"/>
          <a:ea typeface="+mn-ea"/>
          <a:cs typeface="+mn-cs"/>
        </a:defRPr>
      </a:pPr>
      <a:endParaRPr/>
    </a:p>
  </c:txPr>
  <c:externalData r:id="rId3">
    <c:autoUpdate val="0"/>
  </c:externalData>
  <c:printSettings>
    <c:headerFooter/>
    <c:pageMargins l="0.69999999999999996" r="0.69999999999999996" t="0.75" b="0.75" header="0.29999999999999999" footer="0.29999999999999999"/>
    <c:pageSetup/>
  </c:printSettings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mc="http://schemas.openxmlformats.org/markup-compatibility/2006" xmlns:c14="http://schemas.microsoft.com/office/drawing/2007/8/2/chart">
  <c:date1904 val="0"/>
  <c:lang val="en-US"/>
  <c:roundedCorners val="0"/>
  <mc:AlternateContent>
    <mc:Choice Requires="c14">
      <c14:style val="102"/>
    </mc:Choice>
    <mc:Fallback>
      <c:style val="2"/>
    </mc:Fallback>
  </mc:AlternateContent>
  <c:chart>
    <c:title>
      <c:tx>
        <c:rich>
          <a:bodyPr/>
          <a:p>
            <a:pPr>
              <a:defRPr sz="1800" b="1" spc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>
                <a:solidFill>
                  <a:schemeClr val="bg2">
                    <a:lumMod val="50000"/>
                  </a:schemeClr>
                </a:solidFill>
              </a:rPr>
              <a:t>РЕЙТИНГ ШКОЛ ПО РЕЗУЛЬТАТАМ ВСОШ</a:t>
            </a:r>
            <a:endParaRPr sz="1800" b="1">
              <a:solidFill>
                <a:schemeClr val="bg2">
                  <a:lumMod val="50000"/>
                </a:schemeClr>
              </a:solidFill>
            </a:endParaRPr>
          </a:p>
        </c:rich>
      </c:tx>
      <c:layout/>
      <c:overlay val="0"/>
      <c:spPr bwMode="auto">
        <a:prstGeom prst="rect">
          <a:avLst/>
        </a:prstGeom>
        <a:noFill/>
        <a:ln>
          <a:noFill/>
        </a:ln>
      </c:spPr>
      <c:txPr>
        <a:bodyPr/>
        <a:p>
          <a:pPr>
            <a:defRPr sz="1800" b="1" spc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/>
        </a:p>
      </c:txPr>
    </c:title>
    <c:autoTitleDeleted val="0"/>
    <c:plotArea>
      <c:layout>
        <c:manualLayout/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Gold</c:v>
                </c:pt>
              </c:strCache>
            </c:strRef>
          </c:tx>
          <c:spPr bwMode="auto">
            <a:prstGeom prst="rect">
              <a:avLst/>
            </a:prstGeom>
            <a:solidFill>
              <a:schemeClr val="accent1"/>
            </a:solidFill>
            <a:ln>
              <a:noFill/>
            </a:ln>
          </c:spPr>
          <c:invertIfNegative val="0"/>
          <c:dLbls>
            <c:dLblPos val="ctr"/>
            <c:showBubbleSize val="0"/>
            <c:showCatName val="0"/>
            <c:showLeaderLines val="0"/>
            <c:showLegendKey val="0"/>
            <c:showPercent val="0"/>
            <c:showSerName val="0"/>
            <c:showVal val="0"/>
            <c:spPr bwMode="auto">
              <a:prstGeom prst="rect">
                <a:avLst/>
              </a:prstGeom>
              <a:noFill/>
              <a:ln>
                <a:noFill/>
              </a:ln>
            </c:spPr>
            <c:txPr>
              <a:bodyPr/>
              <a:p>
                <a:pPr>
                  <a:defRPr sz="900">
                    <a:solidFill>
                      <a:schemeClr val="bg2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/>
              </a:p>
            </c:txPr>
          </c:dLbls>
          <c:cat>
            <c:strRef>
              <c:f>Sheet1!$A$2:$A$7</c:f>
              <c:strCache>
                <c:ptCount val="6"/>
                <c:pt idx="0">
                  <c:v xml:space="preserve">СОШ 1</c:v>
                </c:pt>
                <c:pt idx="1">
                  <c:v xml:space="preserve">СОШ12, СОШ 8</c:v>
                </c:pt>
                <c:pt idx="2">
                  <c:v xml:space="preserve">СОШ 11</c:v>
                </c:pt>
                <c:pt idx="3">
                  <c:v xml:space="preserve">СОШ 2</c:v>
                </c:pt>
                <c:pt idx="4">
                  <c:v xml:space="preserve">СОШ 10, СОШ 3</c:v>
                </c:pt>
                <c:pt idx="5">
                  <c:v>ИШИ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</c:v>
                </c:pt>
                <c:pt idx="1">
                  <c:v>10</c:v>
                </c:pt>
                <c:pt idx="2">
                  <c:v>6</c:v>
                </c:pt>
                <c:pt idx="3">
                  <c:v>5</c:v>
                </c:pt>
                <c:pt idx="4">
                  <c:v>3</c:v>
                </c:pt>
                <c:pt idx="5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</c:strCache>
            </c:strRef>
          </c:tx>
          <c:spPr bwMode="auto">
            <a:prstGeom prst="rect">
              <a:avLst/>
            </a:prstGeom>
            <a:solidFill>
              <a:schemeClr val="accent2"/>
            </a:solidFill>
            <a:ln>
              <a:noFill/>
            </a:ln>
          </c:spPr>
          <c:invertIfNegative val="0"/>
          <c:dLbls>
            <c:dLblPos val="ctr"/>
            <c:showBubbleSize val="0"/>
            <c:showCatName val="0"/>
            <c:showLeaderLines val="0"/>
            <c:showLegendKey val="0"/>
            <c:showPercent val="0"/>
            <c:showSerName val="0"/>
            <c:showVal val="0"/>
            <c:spPr bwMode="auto">
              <a:prstGeom prst="rect">
                <a:avLst/>
              </a:prstGeom>
              <a:noFill/>
              <a:ln>
                <a:noFill/>
              </a:ln>
            </c:spPr>
            <c:txPr>
              <a:bodyPr/>
              <a:p>
                <a:pPr>
                  <a:defRPr sz="900">
                    <a:solidFill>
                      <a:schemeClr val="bg2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/>
              </a:p>
            </c:txPr>
          </c:dLbls>
          <c:cat>
            <c:strRef>
              <c:f>Sheet1!$A$2:$A$7</c:f>
              <c:strCache>
                <c:ptCount val="6"/>
                <c:pt idx="0">
                  <c:v xml:space="preserve">СОШ 1</c:v>
                </c:pt>
                <c:pt idx="1">
                  <c:v xml:space="preserve">СОШ12, СОШ 8</c:v>
                </c:pt>
                <c:pt idx="2">
                  <c:v xml:space="preserve">СОШ 11</c:v>
                </c:pt>
                <c:pt idx="3">
                  <c:v xml:space="preserve">СОШ 2</c:v>
                </c:pt>
                <c:pt idx="4">
                  <c:v xml:space="preserve">СОШ 10, СОШ 3</c:v>
                </c:pt>
                <c:pt idx="5">
                  <c:v>ИШИ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spPr bwMode="auto">
            <a:prstGeom prst="rect">
              <a:avLst/>
            </a:prstGeom>
            <a:solidFill>
              <a:schemeClr val="accent3"/>
            </a:solidFill>
            <a:ln>
              <a:noFill/>
            </a:ln>
          </c:spPr>
          <c:invertIfNegative val="0"/>
          <c:dLbls>
            <c:dLblPos val="ctr"/>
            <c:showBubbleSize val="0"/>
            <c:showCatName val="0"/>
            <c:showLeaderLines val="0"/>
            <c:showLegendKey val="0"/>
            <c:showPercent val="0"/>
            <c:showSerName val="0"/>
            <c:showVal val="0"/>
            <c:spPr bwMode="auto">
              <a:prstGeom prst="rect">
                <a:avLst/>
              </a:prstGeom>
              <a:noFill/>
              <a:ln>
                <a:noFill/>
              </a:ln>
            </c:spPr>
            <c:txPr>
              <a:bodyPr/>
              <a:p>
                <a:pPr>
                  <a:defRPr sz="900">
                    <a:solidFill>
                      <a:schemeClr val="bg2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/>
              </a:p>
            </c:txPr>
          </c:dLbls>
          <c:cat>
            <c:strRef>
              <c:f>Sheet1!$A$2:$A$7</c:f>
              <c:strCache>
                <c:ptCount val="6"/>
                <c:pt idx="0">
                  <c:v xml:space="preserve">СОШ 1</c:v>
                </c:pt>
                <c:pt idx="1">
                  <c:v xml:space="preserve">СОШ12, СОШ 8</c:v>
                </c:pt>
                <c:pt idx="2">
                  <c:v xml:space="preserve">СОШ 11</c:v>
                </c:pt>
                <c:pt idx="3">
                  <c:v xml:space="preserve">СОШ 2</c:v>
                </c:pt>
                <c:pt idx="4">
                  <c:v xml:space="preserve">СОШ 10, СОШ 3</c:v>
                </c:pt>
                <c:pt idx="5">
                  <c:v>ИШИ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</c:numCache>
            </c:numRef>
          </c:val>
        </c:ser>
        <c:dLbls>
          <c:dLblPos val="ctr"/>
          <c:showBubbleSize val="0"/>
          <c:showCatName val="0"/>
          <c:showLeaderLines val="0"/>
          <c:showLegendKey val="0"/>
          <c:showPercent val="0"/>
          <c:showSerName val="0"/>
          <c:showVal val="0"/>
          <c:spPr bwMode="auto">
            <a:prstGeom prst="rect">
              <a:avLst/>
            </a:prstGeom>
            <a:noFill/>
            <a:ln>
              <a:noFill/>
            </a:ln>
          </c:spPr>
          <c:txPr>
            <a:bodyPr/>
            <a:p>
              <a:pPr>
                <a:defRPr sz="90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/>
            </a:p>
          </c:txPr>
        </c:dLbls>
        <c:gapWidth val="219"/>
        <c:overlap val="-26"/>
        <c:axId val="1866169483"/>
        <c:axId val="1866169484"/>
      </c:barChart>
      <c:catAx>
        <c:axId val="18661694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 bwMode="auto">
          <a:prstGeom prst="rect">
            <a:avLst/>
          </a:prstGeom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</c:spPr>
        <c:txPr>
          <a:bodyPr/>
          <a:p>
            <a:pPr>
              <a:defRPr sz="1800" b="1">
                <a:solidFill>
                  <a:schemeClr val="bg2">
                    <a:lumMod val="50000"/>
                  </a:schemeClr>
                </a:solidFill>
                <a:latin typeface="Calibri"/>
                <a:ea typeface="Arial"/>
                <a:cs typeface="Arial"/>
              </a:defRPr>
            </a:pPr>
            <a:endParaRPr/>
          </a:p>
        </c:txPr>
        <c:crossAx val="1866169484"/>
        <c:crosses val="autoZero"/>
        <c:auto val="1"/>
        <c:lblAlgn val="ctr"/>
        <c:lblOffset val="100"/>
        <c:noMultiLvlLbl val="0"/>
      </c:catAx>
      <c:valAx>
        <c:axId val="1866169484"/>
        <c:scaling>
          <c:orientation val="minMax"/>
        </c:scaling>
        <c:delete val="0"/>
        <c:axPos val="l"/>
        <c:majorGridlines>
          <c:spPr bwMode="auto">
            <a:prstGeom prst="rect">
              <a:avLst/>
            </a:prstGeom>
            <a:noFill/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 bwMode="auto">
          <a:prstGeom prst="rect">
            <a:avLst/>
          </a:prstGeom>
          <a:noFill/>
          <a:ln>
            <a:noFill/>
          </a:ln>
        </c:spPr>
        <c:txPr>
          <a:bodyPr/>
          <a:p>
            <a:pPr>
              <a:defRPr sz="900">
                <a:solidFill>
                  <a:schemeClr val="bg2">
                    <a:lumMod val="50000"/>
                  </a:schemeClr>
                </a:solidFill>
                <a:latin typeface="Calibri"/>
                <a:ea typeface="Arial"/>
                <a:cs typeface="Arial"/>
              </a:defRPr>
            </a:pPr>
            <a:endParaRPr/>
          </a:p>
        </c:txPr>
        <c:crossAx val="1866169483"/>
        <c:crosses val="autoZero"/>
        <c:crossBetween val="between"/>
      </c:valAx>
      <c:spPr bwMode="auto">
        <a:prstGeom prst="rect">
          <a:avLst/>
        </a:prstGeom>
        <a:noFill/>
        <a:ln>
          <a:noFill/>
        </a:ln>
      </c:spPr>
    </c:plotArea>
    <c:legend>
      <c:legendPos val="b"/>
      <c:layout/>
      <c:overlay val="0"/>
      <c:spPr bwMode="auto">
        <a:prstGeom prst="rect">
          <a:avLst/>
        </a:prstGeom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 bwMode="auto">
    <a:xfrm>
      <a:off x="715728" y="555624"/>
      <a:ext cx="10503958" cy="5847291"/>
    </a:xfrm>
    <a:prstGeom prst="rect">
      <a:avLst/>
    </a:prstGeom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</c:spPr>
  <c:txPr>
    <a:bodyPr/>
    <a:p>
      <a:pPr>
        <a:defRPr sz="10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pPr>
      <a:endParaRPr/>
    </a:p>
  </c:txPr>
  <c:externalData r:id="rId3">
    <c:autoUpdate val="0"/>
  </c:externalData>
  <c:printSettings>
    <c:headerFooter/>
    <c:pageMargins l="0.69999999999999996" r="0.69999999999999996" t="0.75" b="0.75" header="0.29999999999999999" footer="0.29999999999999999"/>
    <c:pageSetup/>
  </c:printSettings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 bwMode="auto">
      <a:prstGeom prst="rect">
        <a:avLst/>
      </a:prstGeom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cap="all"/>
  </cs:categoryAxis>
  <cs:chartArea>
    <cs:lnRef idx="0"/>
    <cs:fillRef idx="0"/>
    <cs:effectRef idx="0"/>
    <cs:fontRef idx="minor">
      <a:schemeClr val="dk1"/>
    </cs:fontRef>
    <cs:spPr bwMode="auto">
      <a:prstGeom prst="rect">
        <a:avLst/>
      </a:prstGeom>
      <a:gradFill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/>
  </cs:chartArea>
  <cs:dataLabel>
    <cs:lnRef idx="0"/>
    <cs:fillRef idx="0"/>
    <cs:effectRef idx="0"/>
    <cs:fontRef idx="minor">
      <a:schemeClr val="lt1"/>
    </cs:fontRef>
    <cs:spPr bwMode="auto">
      <a:prstGeom prst="rect">
        <a:avLst/>
      </a:prstGeom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rotWithShape="0">
          <a:prstClr val="black">
            <a:alpha val="40000"/>
          </a:prstClr>
        </a:outerShdw>
      </a:effectLst>
    </cs:spPr>
    <cs:defRPr sz="1000" b="1" i="0" u="none" strike="noStrike"/>
  </cs:dataLabel>
  <cs:dataPoint>
    <cs:lnRef idx="0"/>
    <cs:fillRef idx="0">
      <cs:styleClr val="auto"/>
    </cs:fillRef>
    <cs:effectRef idx="0"/>
    <cs:fontRef idx="minor">
      <a:schemeClr val="dk1"/>
    </cs:fontRef>
    <cs:spPr bwMode="auto">
      <a:prstGeom prst="rect">
        <a:avLst/>
      </a:prstGeom>
      <a:solidFill>
        <a:schemeClr val="phClr"/>
      </a:solidFill>
      <a:effectLst>
        <a:outerShdw blurRad="254000" sx="102000" sy="102000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 bwMode="auto">
      <a:prstGeom prst="rect">
        <a:avLst/>
      </a:prstGeom>
      <a:solidFill>
        <a:schemeClr val="phClr"/>
      </a:solidFill>
      <a:effectLst>
        <a:outerShdw blurRad="254000" sx="102000" sy="102000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 bwMode="auto">
      <a:prstGeom prst="rect">
        <a:avLst/>
      </a:prstGeom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 bwMode="auto">
      <a:prstGeom prst="rect">
        <a:avLst/>
      </a:prstGeom>
      <a:solidFill>
        <a:schemeClr val="phClr">
          <a:alpha val="85000"/>
        </a:schemeClr>
      </a:solidFill>
    </cs:spPr>
  </cs:dataPointMarker>
  <cs:dataPointWireframe>
    <cs:lnRef idx="0">
      <cs:styleClr val="auto"/>
    </cs:lnRef>
    <cs:fillRef idx="0"/>
    <cs:effectRef idx="0"/>
    <cs:fontRef idx="minor">
      <a:schemeClr val="dk1"/>
    </cs:fontRef>
    <cs:spPr bwMode="auto">
      <a:prstGeom prst="rect">
        <a:avLst/>
      </a:prstGeom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 bwMode="auto">
      <a:prstGeom prst="rect">
        <a:avLst/>
      </a:prstGeom>
      <a:ln w="9525">
        <a:solidFill>
          <a:schemeClr val="dk1">
            <a:lumMod val="35000"/>
            <a:lumOff val="6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 bwMode="auto">
      <a:prstGeom prst="rect">
        <a:avLst/>
      </a:prstGeom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 bwMode="auto">
      <a:prstGeom prst="rect">
        <a:avLst/>
      </a:prstGeom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 bwMode="auto">
      <a:prstGeom prst="rect">
        <a:avLst/>
      </a:prstGeom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 bwMode="auto">
      <a:prstGeom prst="rect">
        <a:avLst/>
      </a:prstGeom>
      <a:ln w="9525" cap="flat" cmpd="sng" algn="ctr">
        <a:gradFill>
          <a:gsLst>
            <a:gs pos="0">
              <a:schemeClr val="lt1">
                <a:lumMod val="75000"/>
                <a:alpha val="36000"/>
              </a:schemeClr>
            </a:gs>
            <a:gs pos="100000">
              <a:schemeClr val="dk1">
                <a:lumMod val="95000"/>
                <a:lumOff val="5000"/>
                <a:alpha val="42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 bwMode="auto">
      <a:prstGeom prst="rect">
        <a:avLst/>
      </a:prstGeom>
      <a:ln>
        <a:gradFill>
          <a:gsLst>
            <a:gs pos="0">
              <a:schemeClr val="lt1">
                <a:lumMod val="75000"/>
                <a:alpha val="36000"/>
              </a:schemeClr>
            </a:gs>
            <a:gs pos="100000">
              <a:schemeClr val="dk1">
                <a:lumMod val="95000"/>
                <a:lumOff val="5000"/>
                <a:alpha val="42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 bwMode="auto">
      <a:prstGeom prst="rect">
        <a:avLst/>
      </a:prstGeom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 bwMode="auto">
      <a:prstGeom prst="rect">
        <a:avLst/>
      </a:prstGeom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 bwMode="auto">
      <a:prstGeom prst="rect">
        <a:avLst/>
      </a:prstGeom>
      <a:solidFill>
        <a:schemeClr val="lt1">
          <a:lumMod val="95000"/>
          <a:alpha val="39000"/>
        </a:schemeClr>
      </a:solidFill>
    </cs:spPr>
    <cs:defRPr sz="9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 bwMode="auto">
      <a:prstGeom prst="rect">
        <a:avLst/>
      </a:prstGeom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dk1"/>
    </cs:fontRef>
    <cs:spPr bwMode="auto">
      <a:prstGeom prst="rect">
        <a:avLst/>
      </a:prstGeom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/>
  </cs:title>
  <cs:trendline>
    <cs:lnRef idx="0">
      <cs:styleClr val="auto"/>
    </cs:lnRef>
    <cs:fillRef idx="0"/>
    <cs:effectRef idx="0"/>
    <cs:fontRef idx="minor">
      <a:schemeClr val="dk1"/>
    </cs:fontRef>
    <cs:spPr bwMode="auto">
      <a:prstGeom prst="rect">
        <a:avLst/>
      </a:prstGeom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/>
  </cs:trendlineLabel>
  <cs:upBar>
    <cs:lnRef idx="0"/>
    <cs:fillRef idx="0"/>
    <cs:effectRef idx="0"/>
    <cs:fontRef idx="minor">
      <a:schemeClr val="dk1"/>
    </cs:fontRef>
    <cs:spPr bwMode="auto">
      <a:prstGeom prst="rect">
        <a:avLst/>
      </a:prstGeom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 bwMode="auto">
      <a:prstGeom prst="rect">
        <a:avLst/>
      </a:prstGeom>
      <a:ln>
        <a:noFill/>
      </a:ln>
    </cs:spPr>
    <cs:defRPr sz="900"/>
  </cs:valueAxis>
  <cs:wall>
    <cs:lnRef idx="0"/>
    <cs:fillRef idx="0"/>
    <cs:effectRef idx="0"/>
    <cs:fontRef idx="minor">
      <a:schemeClr val="dk1"/>
    </cs:fontRef>
  </cs:wall>
  <cs:dataPointMarkerLayout symbol="circle" size="6"/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 bwMode="auto">
      <a:prstGeom prst="rect">
        <a:avLst/>
      </a:prstGeom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>
    <cs:lnRef idx="0"/>
    <cs:fillRef idx="0"/>
    <cs:effectRef idx="0"/>
    <cs:fontRef idx="minor">
      <a:schemeClr val="tx1"/>
    </cs:fontRef>
    <cs:spPr bwMode="auto">
      <a:prstGeom prst="rect">
        <a:avLst/>
      </a:prstGeom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/>
  </cs:dataLabel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 bwMode="auto">
      <a:prstGeom prst="rect">
        <a:avLst/>
      </a:prstGeom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 bwMode="auto">
      <a:prstGeom prst="rect">
        <a:avLst/>
      </a:prstGeom>
      <a:ln w="9525">
        <a:solidFill>
          <a:schemeClr val="phClr"/>
        </a:solidFill>
      </a:ln>
    </cs:spPr>
  </cs:dataPointMarker>
  <cs:dataPointWireframe>
    <cs:lnRef idx="0">
      <cs:styleClr val="auto"/>
    </cs:lnRef>
    <cs:fillRef idx="1"/>
    <cs:effectRef idx="0"/>
    <cs:fontRef idx="minor">
      <a:schemeClr val="tx1"/>
    </cs:fontRef>
    <cs:spPr bwMode="auto">
      <a:prstGeom prst="rect">
        <a:avLst/>
      </a:prstGeom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 bwMode="auto">
      <a:prstGeom prst="rect">
        <a:avLst/>
      </a:prstGeom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dataTable>
  <cs:downBar>
    <cs:lnRef idx="0"/>
    <cs:fillRef idx="0"/>
    <cs:effectRef idx="0"/>
    <cs:fontRef idx="minor">
      <a:schemeClr val="dk1"/>
    </cs:fontRef>
    <cs:spPr bwMode="auto">
      <a:prstGeom prst="rect">
        <a:avLst/>
      </a:prstGeom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 bwMode="auto">
      <a:prstGeom prst="rect">
        <a:avLst/>
      </a:prstGeom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 bwMode="auto">
      <a:prstGeom prst="rect">
        <a:avLst/>
      </a:prstGeom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spc="0"/>
  </cs:title>
  <cs:trendline>
    <cs:lnRef idx="0">
      <cs:styleClr val="auto"/>
    </cs:lnRef>
    <cs:fillRef idx="0"/>
    <cs:effectRef idx="0"/>
    <cs:fontRef idx="minor">
      <a:schemeClr val="tx1"/>
    </cs:fontRef>
    <cs:spPr bwMode="auto">
      <a:prstGeom prst="rect">
        <a:avLst/>
      </a:prstGeom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 bwMode="auto">
      <a:prstGeom prst="rect">
        <a:avLst/>
      </a:prstGeom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  <cs:spPr bwMode="auto">
      <a:prstGeom prst="rect">
        <a:avLst/>
      </a:prstGeom>
      <a:noFill/>
      <a:ln>
        <a:noFill/>
      </a:ln>
    </cs:spPr>
  </cs:wall>
  <cs:dataPointMarkerLayout symbol="circle" size="5"/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m authorId="1" dt="2024-08-27T22:57:31Z" idx="1">
    <p:pos x="5928" y="982"/>
    <p:text>80%</p:text>
    <p:extLst>
      <p:ext uri="{C676402C-5697-4E1C-873F-D02D1690AC5C}">
        <p15:threadingInfo xmlns:p15="http://schemas.microsoft.com/office/powerpoint/2012/main" timeZoneBias="-180"/>
      </p:ext>
      <p:ext uri="{19B8F6BF-5375-455C-9EA6-DF929625EA0E}">
        <p15:presenceInfo xmlns:p15="http://schemas.microsoft.com/office/powerpoint/2012/main" userId="teamlab_data:0;4;User;1;4;User;2;1;0;3;20;2024-08-27T19:57:31Z;4;38;{2A2FDEE5-0745-FB33-5597-08CF405CC79F};" providerId="AD"/>
      </p:ext>
    </p:extLst>
  </p:cm>
</p:cmLst>
</file>

<file path=ppt/diagrams/_rels/data1.xml.rels><?xml version="1.0" encoding="UTF-8" standalone="yes"?><Relationships xmlns="http://schemas.openxmlformats.org/package/2006/relationships"><Relationship Id="rId1" Type="http://schemas.microsoft.com/office/2007/relationships/diagramDrawing" Target="../diagrams/drawing1.xml" /></Relationships>
</file>

<file path=ppt/diagrams/_rels/drawing1.xml.rels><?xml version="1.0" encoding="UTF-8" standalone="yes"?><Relationships xmlns="http://schemas.openxmlformats.org/package/2006/relationships"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 xmlns:r="http://schemas.openxmlformats.org/officeDocument/2006/relationships">
  <dgm:ptLst>
    <dgm:pt modelId="{DA302818-367F-439B-9B49-9BA4CC9E3B0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 bwMode="auto"/>
      <dgm:t>
        <a:bodyPr/>
        <a:lstStyle/>
        <a:p>
          <a:pPr>
            <a:defRPr/>
          </a:pPr>
          <a:endParaRPr lang="ru-RU"/>
        </a:p>
      </dgm:t>
    </dgm:pt>
    <dgm:pt modelId="{155EA921-D419-4D08-8FBD-9A48C2A9228D}">
      <dgm:prSet phldrT="[Текст]"/>
      <dgm:spPr bwMode="auto"/>
      <dgm:t>
        <a:bodyPr/>
        <a:lstStyle/>
        <a:p>
          <a:pPr>
            <a:defRPr/>
          </a:pPr>
          <a:r>
            <a:rPr lang="ru-RU"/>
            <a:t>8 СОШ</a:t>
          </a:r>
          <a:endParaRPr lang="ru-RU"/>
        </a:p>
      </dgm:t>
    </dgm:pt>
    <dgm:pt modelId="{DDFD9584-BB47-42EB-AC36-50BB54F43B7A}" type="parTrans" cxnId="{7ACC2381-79F1-4C61-AF62-0D3C0EAA5452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416FDD6E-DC09-473F-A66A-74B04E390D07}" type="sibTrans" cxnId="{7ACC2381-79F1-4C61-AF62-0D3C0EAA5452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9471D2EA-EA3D-448E-859E-FC5FCF6CD967}">
      <dgm:prSet phldrT="[Текст]"/>
      <dgm:spPr bwMode="auto"/>
      <dgm:t>
        <a:bodyPr/>
        <a:lstStyle/>
        <a:p>
          <a:pPr>
            <a:defRPr/>
          </a:pPr>
          <a:r>
            <a:rPr lang="ru-RU"/>
            <a:t>14 ДОУ</a:t>
          </a:r>
          <a:endParaRPr lang="ru-RU"/>
        </a:p>
      </dgm:t>
    </dgm:pt>
    <dgm:pt modelId="{F93D0D22-DC76-4B94-A8AE-75BBC27BFBA0}" type="parTrans" cxnId="{9ED6C087-4265-458F-B198-3EB2AAFE3415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CC0BF8D5-E470-4DB3-9091-FCCB8884A8DF}" type="sibTrans" cxnId="{9ED6C087-4265-458F-B198-3EB2AAFE3415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C296EBCA-921D-46B7-B3E7-94FB2DE13883}">
      <dgm:prSet phldrT="[Текст]"/>
      <dgm:spPr bwMode="auto"/>
      <dgm:t>
        <a:bodyPr/>
        <a:lstStyle/>
        <a:p>
          <a:pPr>
            <a:defRPr/>
          </a:pPr>
          <a:r>
            <a:rPr lang="ru-RU"/>
            <a:t>1 УДО</a:t>
          </a:r>
          <a:endParaRPr lang="ru-RU"/>
        </a:p>
      </dgm:t>
    </dgm:pt>
    <dgm:pt modelId="{9299AA58-8BB7-4305-8149-CC0852E86FB9}" type="parTrans" cxnId="{FEEABF4B-6886-4E3D-8C49-425C701A3682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1E124EAF-17F0-49C6-ADE2-1C49A6A870EE}" type="sibTrans" cxnId="{FEEABF4B-6886-4E3D-8C49-425C701A3682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8707E0FC-BB74-44CE-BD6A-5C8F64CB13C1}" type="pres">
      <dgm:prSet presAssocID="{DA302818-367F-439B-9B49-9BA4CC9E3B09}" presName="diagram" presStyleCnt="0">
        <dgm:presLayoutVars>
          <dgm:dir val="norm"/>
          <dgm:resizeHandles val="exact"/>
        </dgm:presLayoutVars>
      </dgm:prSet>
      <dgm:spPr bwMode="auto"/>
    </dgm:pt>
    <dgm:pt modelId="{418F2810-D03A-48B6-B84D-7E355FD7107D}" type="pres">
      <dgm:prSet presAssocID="{155EA921-D419-4D08-8FBD-9A48C2A9228D}" presName="node" presStyleLbl="node1" presStyleIdx="0" presStyleCnt="3">
        <dgm:presLayoutVars>
          <dgm:bulletEnabled val="1"/>
        </dgm:presLayoutVars>
      </dgm:prSet>
      <dgm:spPr bwMode="auto"/>
    </dgm:pt>
    <dgm:pt modelId="{1737E7A6-05BE-42DB-A6D4-E3C7E80CEA27}" type="pres">
      <dgm:prSet presAssocID="{416FDD6E-DC09-473F-A66A-74B04E390D07}" presName="sibTrans" presStyleCnt="0"/>
      <dgm:spPr bwMode="auto"/>
    </dgm:pt>
    <dgm:pt modelId="{21137326-AC5E-4EED-8A9E-4CC7A2FFCD13}" type="pres">
      <dgm:prSet presAssocID="{9471D2EA-EA3D-448E-859E-FC5FCF6CD967}" presName="node" presStyleLbl="node1" presStyleIdx="1" presStyleCnt="3">
        <dgm:presLayoutVars>
          <dgm:bulletEnabled val="1"/>
        </dgm:presLayoutVars>
      </dgm:prSet>
      <dgm:spPr bwMode="auto"/>
    </dgm:pt>
    <dgm:pt modelId="{11BF4E0A-D613-4C9B-840F-6B7C7D94B839}" type="pres">
      <dgm:prSet presAssocID="{CC0BF8D5-E470-4DB3-9091-FCCB8884A8DF}" presName="sibTrans" presStyleCnt="0"/>
      <dgm:spPr bwMode="auto"/>
    </dgm:pt>
    <dgm:pt modelId="{6B400EF1-A31F-4497-8488-BE4EC4A92FAC}" type="pres">
      <dgm:prSet presAssocID="{C296EBCA-921D-46B7-B3E7-94FB2DE13883}" presName="node" presStyleLbl="node1" presStyleIdx="2" presStyleCnt="3">
        <dgm:presLayoutVars>
          <dgm:bulletEnabled val="1"/>
        </dgm:presLayoutVars>
      </dgm:prSet>
      <dgm:spPr bwMode="auto"/>
    </dgm:pt>
  </dgm:ptLst>
  <dgm:cxnLst>
    <dgm:cxn modelId="{A4D4C5CD-44C0-45E0-8212-DC81D9B61AC1}" type="presOf" srcId="{DA302818-367F-439B-9B49-9BA4CC9E3B09}" destId="{8707E0FC-BB74-44CE-BD6A-5C8F64CB13C1}" srcOrd="0" destOrd="0" presId="urn:microsoft.com/office/officeart/2005/8/layout/default"/>
    <dgm:cxn modelId="{A5D04F11-F824-465E-8290-A94499C5A2C8}" type="presOf" srcId="{155EA921-D419-4D08-8FBD-9A48C2A9228D}" destId="{418F2810-D03A-48B6-B84D-7E355FD7107D}" srcOrd="0" destOrd="0" presId="urn:microsoft.com/office/officeart/2005/8/layout/default"/>
    <dgm:cxn modelId="{9ED6C087-4265-458F-B198-3EB2AAFE3415}" srcId="{DA302818-367F-439B-9B49-9BA4CC9E3B09}" destId="{9471D2EA-EA3D-448E-859E-FC5FCF6CD967}" srcOrd="1" destOrd="0" parTransId="{F93D0D22-DC76-4B94-A8AE-75BBC27BFBA0}" sibTransId="{CC0BF8D5-E470-4DB3-9091-FCCB8884A8DF}"/>
    <dgm:cxn modelId="{7ACC2381-79F1-4C61-AF62-0D3C0EAA5452}" srcId="{DA302818-367F-439B-9B49-9BA4CC9E3B09}" destId="{155EA921-D419-4D08-8FBD-9A48C2A9228D}" srcOrd="0" destOrd="0" parTransId="{DDFD9584-BB47-42EB-AC36-50BB54F43B7A}" sibTransId="{416FDD6E-DC09-473F-A66A-74B04E390D07}"/>
    <dgm:cxn modelId="{C1AB68C1-016B-4AEF-8EDE-59FF91BE04DB}" type="presOf" srcId="{9471D2EA-EA3D-448E-859E-FC5FCF6CD967}" destId="{21137326-AC5E-4EED-8A9E-4CC7A2FFCD13}" srcOrd="0" destOrd="0" presId="urn:microsoft.com/office/officeart/2005/8/layout/default"/>
    <dgm:cxn modelId="{E1F6BD24-2AF8-4271-814B-B86152BCE833}" type="presOf" srcId="{C296EBCA-921D-46B7-B3E7-94FB2DE13883}" destId="{6B400EF1-A31F-4497-8488-BE4EC4A92FAC}" srcOrd="0" destOrd="0" presId="urn:microsoft.com/office/officeart/2005/8/layout/default"/>
    <dgm:cxn modelId="{FEEABF4B-6886-4E3D-8C49-425C701A3682}" srcId="{DA302818-367F-439B-9B49-9BA4CC9E3B09}" destId="{C296EBCA-921D-46B7-B3E7-94FB2DE13883}" srcOrd="2" destOrd="0" parTransId="{9299AA58-8BB7-4305-8149-CC0852E86FB9}" sibTransId="{1E124EAF-17F0-49C6-ADE2-1C49A6A870EE}"/>
    <dgm:cxn modelId="{1A9CF7AB-7DC3-411C-A1B9-658A61B16D85}" type="presParOf" srcId="{8707E0FC-BB74-44CE-BD6A-5C8F64CB13C1}" destId="{418F2810-D03A-48B6-B84D-7E355FD7107D}" srcOrd="0" destOrd="0" presId="urn:microsoft.com/office/officeart/2005/8/layout/default"/>
    <dgm:cxn modelId="{31D0DC01-B6FA-495B-8A50-7F5743FF3ED5}" type="presParOf" srcId="{8707E0FC-BB74-44CE-BD6A-5C8F64CB13C1}" destId="{1737E7A6-05BE-42DB-A6D4-E3C7E80CEA27}" srcOrd="1" destOrd="0" presId="urn:microsoft.com/office/officeart/2005/8/layout/default"/>
    <dgm:cxn modelId="{CB33C588-2BA2-4DA5-81DA-C87768FFD986}" type="presParOf" srcId="{8707E0FC-BB74-44CE-BD6A-5C8F64CB13C1}" destId="{21137326-AC5E-4EED-8A9E-4CC7A2FFCD13}" srcOrd="2" destOrd="0" presId="urn:microsoft.com/office/officeart/2005/8/layout/default"/>
    <dgm:cxn modelId="{0FA66186-A453-44AD-A92C-F88F0A3824C7}" type="presParOf" srcId="{8707E0FC-BB74-44CE-BD6A-5C8F64CB13C1}" destId="{11BF4E0A-D613-4C9B-840F-6B7C7D94B839}" srcOrd="3" destOrd="0" presId="urn:microsoft.com/office/officeart/2005/8/layout/default"/>
    <dgm:cxn modelId="{341F0774-F668-43B3-95A9-000295BAD7D4}" type="presParOf" srcId="{8707E0FC-BB74-44CE-BD6A-5C8F64CB13C1}" destId="{6B400EF1-A31F-4497-8488-BE4EC4A92FA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" minVer="http://schemas.openxmlformats.org/drawingml/2006/diagram"/>
    </a:ext>
  </dgm:extLst>
</dgm:dataModel>
</file>

<file path=ppt/diagrams/drawing1.xml><?xml version="1.0" encoding="utf-8"?>
<dsp:drawing xmlns:dsp="http://schemas.microsoft.com/office/drawing/2008/diagram" xmlns:dgm="http://schemas.openxmlformats.org/drawingml/2006/diagram" xmlns:a="http://schemas.openxmlformats.org/drawingml/2006/main" xmlns:r="http://schemas.openxmlformats.org/officeDocument/2006/relationships">
  <dsp:spTree>
    <dsp:nvGrpSpPr>
      <dsp:cNvPr id="1820943195" name=""/>
      <dsp:cNvGrpSpPr/>
    </dsp:nvGrpSpPr>
    <dsp:grpSpPr bwMode="auto">
      <a:xfrm>
        <a:off x="0" y="0"/>
        <a:ext cx="9093200" cy="3623733"/>
        <a:chOff x="0" y="0"/>
        <a:chExt cx="9093200" cy="3623733"/>
      </a:xfrm>
    </dsp:grpSpPr>
    <dsp:sp modelId="{418F2810-D03A-48B6-B84D-7E355FD7107D}">
      <dsp:nvSpPr>
        <dsp:cNvPr id="0" name=""/>
        <dsp:cNvSpPr/>
      </dsp:nvSpPr>
      <dsp:spPr bwMode="auto">
        <a:xfrm>
          <a:off x="0" y="959378"/>
          <a:ext cx="2841624" cy="17049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6100"/>
            <a:t>8 СОШ</a:t>
          </a:r>
          <a:endParaRPr lang="ru-RU" sz="6100"/>
        </a:p>
      </dsp:txBody>
      <dsp:txXfrm>
        <a:off x="0" y="959378"/>
        <a:ext cx="2841624" cy="1704975"/>
      </dsp:txXfrm>
    </dsp:sp>
    <dsp:sp modelId="{21137326-AC5E-4EED-8A9E-4CC7A2FFCD13}">
      <dsp:nvSpPr>
        <dsp:cNvPr id="0" name=""/>
        <dsp:cNvSpPr/>
      </dsp:nvSpPr>
      <dsp:spPr bwMode="auto">
        <a:xfrm>
          <a:off x="3125787" y="959378"/>
          <a:ext cx="2841624" cy="17049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6100"/>
            <a:t>14 ДОУ</a:t>
          </a:r>
          <a:endParaRPr lang="ru-RU" sz="6100"/>
        </a:p>
      </dsp:txBody>
      <dsp:txXfrm>
        <a:off x="3125787" y="959378"/>
        <a:ext cx="2841624" cy="1704975"/>
      </dsp:txXfrm>
    </dsp:sp>
    <dsp:sp modelId="{6B400EF1-A31F-4497-8488-BE4EC4A92FAC}">
      <dsp:nvSpPr>
        <dsp:cNvPr id="0" name=""/>
        <dsp:cNvSpPr/>
      </dsp:nvSpPr>
      <dsp:spPr bwMode="auto">
        <a:xfrm>
          <a:off x="6251575" y="959378"/>
          <a:ext cx="2841624" cy="17049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6100"/>
            <a:t>1 УДО</a:t>
          </a:r>
          <a:endParaRPr lang="ru-RU" sz="6100"/>
        </a:p>
      </dsp:txBody>
      <dsp:txXfrm>
        <a:off x="6251575" y="959378"/>
        <a:ext cx="2841624" cy="1704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xmlns:r="http://schemas.openxmlformats.org/officeDocument/2006/relationships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 val="norm"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r:blip="">
      <dgm:adjLst/>
    </dgm:shape>
    <dgm:presOf/>
    <dgm:constrLst>
      <dgm:constr type="w" for="ch" forName="node" refType="w"/>
      <dgm:constr type="h" for="ch" forName="node" refType="w" refFor="ch" refForName="node" fact="0.600000"/>
      <dgm:constr type="w" for="ch" forName="sibTrans" refType="w" refFor="ch" refForName="node" fact="0.100000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type="rect" r:blip="">
          <dgm:adjLst/>
        </dgm:shape>
        <dgm:presOf axis="desOrSelf" ptType="node"/>
        <dgm:constrLst>
          <dgm:constr type="lMarg" refType="primFontSz" fact="0.300000"/>
          <dgm:constr type="rMarg" refType="primFontSz" fact="0.300000"/>
          <dgm:constr type="tMarg" refType="primFontSz" fact="0.300000"/>
          <dgm:constr type="bMarg" refType="primFontSz" fact="0.300000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ImgPlac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ibTrans2D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1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callout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sst0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fg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conFg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Align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1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Fg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BgAcc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0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2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3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4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Shp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dkBgShp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BgShp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Shp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revTx">
    <dgm:scene3d>
      <a:camera prst="orthographicFront"/>
      <a:lightRig rig="threePt" dir="t"/>
    </dgm:scene3d>
    <dgm:sp3d/>
    <dgm:txPr>
      <a:bodyPr/>
      <a:p>
        <a:pPr>
          <a:defRPr/>
        </a:pPr>
        <a:endParaRPr/>
      </a:p>
    </dgm:txPr>
    <dgm:style>
      <a:lnRef idx="0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</dgm:styleDef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 bwMode="auto"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 bwMode="auto"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2000" b="0" i="0">
                <a:solidFill>
                  <a:srgbClr val="1A54A2"/>
                </a:solidFill>
                <a:latin typeface="Tahoma"/>
                <a:cs typeface="Tahoma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 bwMode="auto"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2000" b="0" i="0">
                <a:solidFill>
                  <a:srgbClr val="1A54A2"/>
                </a:solidFill>
                <a:latin typeface="Tahoma"/>
                <a:cs typeface="Tahoma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 bwMode="auto"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 bwMode="auto"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2000" b="0" i="0">
                <a:solidFill>
                  <a:srgbClr val="1A54A2"/>
                </a:solidFill>
                <a:latin typeface="Tahoma"/>
                <a:cs typeface="Tahoma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 bwMode="auto">
          <a:xfrm>
            <a:off x="152400" y="275842"/>
            <a:ext cx="11861800" cy="6468110"/>
          </a:xfrm>
          <a:custGeom>
            <a:avLst/>
            <a:gdLst/>
            <a:ahLst/>
            <a:cxnLst/>
            <a:rect l="l" t="t" r="r" b="b"/>
            <a:pathLst>
              <a:path w="11861800" h="6468109" fill="norm" stroke="1" extrusionOk="0">
                <a:moveTo>
                  <a:pt x="0" y="6467856"/>
                </a:moveTo>
                <a:lnTo>
                  <a:pt x="11861292" y="6467856"/>
                </a:lnTo>
                <a:lnTo>
                  <a:pt x="11861292" y="0"/>
                </a:lnTo>
                <a:lnTo>
                  <a:pt x="0" y="0"/>
                </a:lnTo>
                <a:lnTo>
                  <a:pt x="0" y="6467856"/>
                </a:lnTo>
                <a:close/>
              </a:path>
            </a:pathLst>
          </a:custGeom>
          <a:ln w="6096">
            <a:solidFill>
              <a:srgbClr val="1A54A2"/>
            </a:solidFill>
          </a:ln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/>
          <a:stretch/>
        </p:blipFill>
        <p:spPr bwMode="auto">
          <a:xfrm>
            <a:off x="11876532" y="3083013"/>
            <a:ext cx="274320" cy="328510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 bwMode="auto">
          <a:xfrm>
            <a:off x="278688" y="85471"/>
            <a:ext cx="887094" cy="330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1A54A2"/>
                </a:solidFill>
                <a:latin typeface="Tahoma"/>
                <a:cs typeface="Tahoma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 bwMode="auto">
          <a:xfrm>
            <a:off x="698703" y="1439926"/>
            <a:ext cx="10794593" cy="18173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>
          <a:xfrm>
            <a:off x="11934697" y="6612051"/>
            <a:ext cx="204470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diagramData" Target="../diagrams/data1.xml" /><Relationship Id="rId3" Type="http://schemas.microsoft.com/office/2007/relationships/diagramDrawing" Target="../diagrams/drawing1.xml" /><Relationship Id="rId4" Type="http://schemas.openxmlformats.org/officeDocument/2006/relationships/diagramColors" Target="../diagrams/colors1.xml" /><Relationship Id="rId5" Type="http://schemas.openxmlformats.org/officeDocument/2006/relationships/diagramLayout" Target="../diagrams/layout1.xml" /><Relationship Id="rId6" Type="http://schemas.openxmlformats.org/officeDocument/2006/relationships/diagramQuickStyle" Target="../diagrams/quickStyle1.xml" 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9.jpg"/><Relationship Id="rId6" Type="http://schemas.openxmlformats.org/officeDocument/2006/relationships/image" Target="../media/image10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3.jpg"/><Relationship Id="rId5" Type="http://schemas.openxmlformats.org/officeDocument/2006/relationships/image" Target="../media/image14.jpg"/><Relationship Id="rId6" Type="http://schemas.openxmlformats.org/officeDocument/2006/relationships/image" Target="../media/image15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emf"/><Relationship Id="rId3" Type="http://schemas.openxmlformats.org/officeDocument/2006/relationships/package" Target="../embeddings/Microsoft_Word_Document1.docx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chart" Target="../charts/chart1.xml" /><Relationship Id="rId3" Type="http://schemas.openxmlformats.org/officeDocument/2006/relationships/comments" Target="../comments/comment1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chart" Target="../charts/chart2.xml" 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Relationship Id="rId3" Type="http://schemas.openxmlformats.org/officeDocument/2006/relationships/image" Target="../media/image24.jpg"/><Relationship Id="rId4" Type="http://schemas.openxmlformats.org/officeDocument/2006/relationships/image" Target="../media/image25.jpg"/><Relationship Id="rId5" Type="http://schemas.openxmlformats.org/officeDocument/2006/relationships/image" Target="../media/image26.jpg"/><Relationship Id="rId6" Type="http://schemas.openxmlformats.org/officeDocument/2006/relationships/image" Target="../media/image27.jpg"/><Relationship Id="rId7" Type="http://schemas.openxmlformats.org/officeDocument/2006/relationships/image" Target="../media/image28.jpg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Relationship Id="rId3" Type="http://schemas.openxmlformats.org/officeDocument/2006/relationships/image" Target="../media/image30.jpg"/><Relationship Id="rId4" Type="http://schemas.openxmlformats.org/officeDocument/2006/relationships/image" Target="../media/image31.jpg"/><Relationship Id="rId5" Type="http://schemas.openxmlformats.org/officeDocument/2006/relationships/image" Target="../media/image32.jpg"/><Relationship Id="rId6" Type="http://schemas.openxmlformats.org/officeDocument/2006/relationships/image" Target="../media/image33.jpg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Relationship Id="rId3" Type="http://schemas.openxmlformats.org/officeDocument/2006/relationships/image" Target="../media/image35.jpg"/><Relationship Id="rId4" Type="http://schemas.openxmlformats.org/officeDocument/2006/relationships/image" Target="../media/image36.jpg"/><Relationship Id="rId5" Type="http://schemas.openxmlformats.org/officeDocument/2006/relationships/image" Target="../media/image37.jpg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62620995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0" y="-26458"/>
            <a:ext cx="12191999" cy="69056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42604723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-11874" y="13228"/>
            <a:ext cx="12223749" cy="68262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457200" y="571500"/>
            <a:ext cx="9525000" cy="1872948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«Приоритетные направления развития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системы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образования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городского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округа «город Избербаш»</a:t>
            </a:r>
            <a:endParaRPr/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419600" y="3015947"/>
            <a:ext cx="7772400" cy="24704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81000" y="1143000"/>
            <a:ext cx="9525000" cy="2980943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Важные изменения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в сфере образования за прошедший 2023-2024 учебный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год: </a:t>
            </a:r>
            <a:endParaRPr/>
          </a:p>
          <a:p>
            <a:pPr>
              <a:defRPr/>
            </a:pPr>
            <a:r>
              <a:rPr lang="ru-RU" sz="2400"/>
              <a:t>-введение </a:t>
            </a:r>
            <a:r>
              <a:rPr lang="ru-RU" sz="2400"/>
              <a:t>обновленных </a:t>
            </a:r>
            <a:r>
              <a:rPr lang="ru-RU" sz="2400"/>
              <a:t>ФГОС</a:t>
            </a:r>
            <a:endParaRPr/>
          </a:p>
          <a:p>
            <a:pPr>
              <a:defRPr/>
            </a:pPr>
            <a:r>
              <a:rPr lang="ru-RU" sz="2400"/>
              <a:t>-</a:t>
            </a:r>
            <a:r>
              <a:rPr lang="ru-RU" sz="2400"/>
              <a:t>введение </a:t>
            </a:r>
            <a:r>
              <a:rPr lang="ru-RU" sz="2400"/>
              <a:t>единых </a:t>
            </a:r>
            <a:r>
              <a:rPr lang="ru-RU" sz="2400"/>
              <a:t>ФООП</a:t>
            </a:r>
            <a:endParaRPr/>
          </a:p>
          <a:p>
            <a:pPr>
              <a:defRPr/>
            </a:pPr>
            <a:r>
              <a:rPr lang="ru-RU" sz="2400"/>
              <a:t>-</a:t>
            </a:r>
            <a:r>
              <a:rPr lang="ru-RU" sz="2400"/>
              <a:t>разработка </a:t>
            </a:r>
            <a:r>
              <a:rPr lang="ru-RU" sz="2400"/>
              <a:t>единых федеральных </a:t>
            </a:r>
            <a:r>
              <a:rPr lang="ru-RU" sz="2400"/>
              <a:t>учебников</a:t>
            </a:r>
            <a:endParaRPr/>
          </a:p>
          <a:p>
            <a:pPr>
              <a:defRPr/>
            </a:pPr>
            <a:r>
              <a:rPr lang="ru-RU" sz="2400"/>
              <a:t>-внедрение </a:t>
            </a:r>
            <a:r>
              <a:rPr lang="ru-RU" sz="2400"/>
              <a:t>единой модели </a:t>
            </a:r>
            <a:r>
              <a:rPr lang="ru-RU" sz="2400"/>
              <a:t>профориентации</a:t>
            </a:r>
            <a:endParaRPr/>
          </a:p>
          <a:p>
            <a:pPr>
              <a:defRPr/>
            </a:pPr>
            <a:r>
              <a:rPr lang="ru-RU" sz="2400"/>
              <a:t>-</a:t>
            </a:r>
            <a:r>
              <a:rPr lang="ru-RU" sz="2400"/>
              <a:t>проведение </a:t>
            </a:r>
            <a:r>
              <a:rPr lang="ru-RU" sz="2400"/>
              <a:t>уроков «Разговоры о важном» и «Россия – мои </a:t>
            </a:r>
            <a:r>
              <a:rPr lang="ru-RU" sz="2400"/>
              <a:t>горизонты»</a:t>
            </a:r>
            <a:endParaRPr/>
          </a:p>
          <a:p>
            <a:pPr>
              <a:defRPr/>
            </a:pPr>
            <a:r>
              <a:rPr lang="ru-RU" sz="2400"/>
              <a:t>-переход </a:t>
            </a:r>
            <a:r>
              <a:rPr lang="ru-RU" sz="2400"/>
              <a:t>на 5-дневную учебную </a:t>
            </a:r>
            <a:r>
              <a:rPr lang="ru-RU" sz="2400"/>
              <a:t>неделю</a:t>
            </a:r>
            <a:endParaRPr lang="ru-RU" sz="2400" b="1">
              <a:solidFill>
                <a:srgbClr val="0070C0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838200" y="914400"/>
            <a:ext cx="1203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0070C0"/>
                </a:solidFill>
                <a:latin typeface="Arial"/>
                <a:cs typeface="Arial"/>
              </a:rPr>
              <a:t> В системе образования городского </a:t>
            </a:r>
            <a:r>
              <a:rPr lang="ru-RU" sz="3200" b="1">
                <a:solidFill>
                  <a:srgbClr val="0070C0"/>
                </a:solidFill>
                <a:latin typeface="Arial"/>
                <a:cs typeface="Arial"/>
              </a:rPr>
              <a:t>округа</a:t>
            </a:r>
            <a:endParaRPr/>
          </a:p>
          <a:p>
            <a:pPr>
              <a:defRPr/>
            </a:pPr>
            <a:r>
              <a:rPr lang="ru-RU" sz="3200" b="1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ru-RU" sz="3200" b="1">
                <a:solidFill>
                  <a:srgbClr val="0070C0"/>
                </a:solidFill>
                <a:latin typeface="Arial"/>
                <a:cs typeface="Arial"/>
              </a:rPr>
              <a:t>«город Избербаш» функционируют:</a:t>
            </a:r>
            <a:r>
              <a:rPr lang="ru-RU" sz="3200" b="1">
                <a:solidFill>
                  <a:srgbClr val="0070C0"/>
                </a:solidFill>
                <a:latin typeface="Arial"/>
                <a:cs typeface="Arial"/>
              </a:rPr>
              <a:t> </a:t>
            </a:r>
            <a:endParaRPr lang="ru-RU" sz="3200" b="1">
              <a:solidFill>
                <a:srgbClr val="0070C0"/>
              </a:solidFill>
              <a:latin typeface="Arial"/>
              <a:cs typeface="Arial"/>
            </a:endParaRPr>
          </a:p>
        </p:txBody>
      </p:sp>
      <p:graphicFrame>
        <p:nvGraphicFramePr>
          <p:cNvPr id="5" name="Схема 4"/>
          <p:cNvGraphicFramePr>
            <a:graphicFrameLocks xmlns:a="http://schemas.openxmlformats.org/drawingml/2006/main"/>
          </p:cNvGraphicFramePr>
          <p:nvPr/>
        </p:nvGraphicFramePr>
        <p:xfrm>
          <a:off x="1066800" y="2514600"/>
          <a:ext cx="9093200" cy="3623733"/>
          <a:chOff x="0" y="0"/>
          <a:chExt cx="9093200" cy="3623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5" r:qs="rId6" r:cs="rId4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609600" y="533400"/>
            <a:ext cx="11125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ТОРЖЕСТВЕННО ОТКРЫТЫ  НОВЫЕ ДОШКОЛЬНЫЕ ОБРАЗОВАТЕЛЬНЫЕ УЧРЕЖДЕНИЯ №9, №5, №7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по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ул. Российская,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15, Морская,2, 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Кураева,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30</a:t>
            </a:r>
            <a:endParaRPr lang="ru-RU" sz="2400" b="1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defRPr/>
            </a:pPr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81000" y="1905000"/>
            <a:ext cx="2514600" cy="23694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505199" y="1870166"/>
            <a:ext cx="4018176" cy="2404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524000" y="4343400"/>
            <a:ext cx="3657600" cy="23549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7969069" y="1870166"/>
            <a:ext cx="3759200" cy="24043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292668" y="4311477"/>
            <a:ext cx="3689531" cy="23868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81000" y="1143000"/>
            <a:ext cx="9525000" cy="2611610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Услугу дошкольного образования по состоянию на сегодняшний день получают – </a:t>
            </a:r>
            <a:r>
              <a:rPr lang="ru-RU" sz="2400" b="1">
                <a:solidFill>
                  <a:srgbClr val="C00000"/>
                </a:solidFill>
                <a:latin typeface="Arial"/>
                <a:cs typeface="Arial"/>
              </a:rPr>
              <a:t>3159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 воспитанников.  </a:t>
            </a:r>
            <a:endParaRPr lang="ru-RU" sz="2400" b="1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Заявленных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на устройство в детский сад на конец августа составляет </a:t>
            </a:r>
            <a:r>
              <a:rPr lang="ru-RU" sz="2400" b="1">
                <a:solidFill>
                  <a:srgbClr val="C00000"/>
                </a:solidFill>
                <a:latin typeface="Arial"/>
                <a:cs typeface="Arial"/>
              </a:rPr>
              <a:t>1897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 детей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.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Не обеспечены местами в детских садах </a:t>
            </a:r>
            <a:r>
              <a:rPr lang="ru-RU" sz="2400" b="1">
                <a:solidFill>
                  <a:srgbClr val="C00000"/>
                </a:solidFill>
                <a:latin typeface="Arial"/>
                <a:cs typeface="Arial"/>
              </a:rPr>
              <a:t>544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 ребенка. </a:t>
            </a:r>
            <a:endParaRPr lang="ru-RU" sz="2400" b="1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Доступность 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дошкольного образования в г. Избербаш составляет </a:t>
            </a:r>
            <a:r>
              <a:rPr lang="ru-RU" sz="2400" b="1">
                <a:solidFill>
                  <a:srgbClr val="C00000"/>
                </a:solidFill>
                <a:latin typeface="Arial"/>
                <a:cs typeface="Arial"/>
              </a:rPr>
              <a:t>86 %</a:t>
            </a:r>
            <a:r>
              <a:rPr lang="ru-RU" sz="2400" b="1">
                <a:solidFill>
                  <a:srgbClr val="0070C0"/>
                </a:solidFill>
                <a:latin typeface="Arial"/>
                <a:cs typeface="Arial"/>
              </a:rPr>
              <a:t>.</a:t>
            </a:r>
            <a:endParaRPr/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81000" y="1143000"/>
            <a:ext cx="9525000" cy="3042499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Из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218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педагогов дошкольного образования прошли повышение квалификации –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98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педагогических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работников, это составляет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45%</a:t>
            </a:r>
            <a:r>
              <a:rPr lang="ru-RU" sz="2800" b="1">
                <a:latin typeface="Arial"/>
                <a:cs typeface="Arial"/>
              </a:rPr>
              <a:t>. </a:t>
            </a:r>
            <a:endParaRPr lang="ru-RU" sz="2800" b="1">
              <a:latin typeface="Arial"/>
              <a:cs typeface="Arial"/>
            </a:endParaRPr>
          </a:p>
          <a:p>
            <a:pPr>
              <a:defRPr/>
            </a:pP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Высшую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квалификационную категорию имеют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27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педагогов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(27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, 5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%). </a:t>
            </a:r>
            <a:endParaRPr/>
          </a:p>
          <a:p>
            <a:pPr>
              <a:defRPr/>
            </a:pP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Первая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квалификационная категория у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56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0070C0"/>
                </a:solidFill>
                <a:latin typeface="Arial"/>
                <a:cs typeface="Arial"/>
              </a:rPr>
              <a:t>педагогов</a:t>
            </a:r>
            <a:r>
              <a:rPr lang="ru-RU" sz="2800" b="1">
                <a:latin typeface="Arial"/>
                <a:cs typeface="Arial"/>
              </a:rPr>
              <a:t> </a:t>
            </a:r>
            <a:r>
              <a:rPr lang="ru-RU" sz="2800" b="1">
                <a:solidFill>
                  <a:srgbClr val="C00000"/>
                </a:solidFill>
                <a:latin typeface="Arial"/>
                <a:cs typeface="Arial"/>
              </a:rPr>
              <a:t>(57, 2 %).    </a:t>
            </a:r>
            <a:endParaRPr/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1219200" y="457200"/>
            <a:ext cx="967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600" b="1">
                <a:solidFill>
                  <a:srgbClr val="0070C0"/>
                </a:solidFill>
                <a:latin typeface="Arial"/>
                <a:cs typeface="Arial"/>
              </a:rPr>
              <a:t>НАШИ УСПЕХИ В ОБЛАСТИ ДОШКОЛЬНОГО ОБРАЗОВАНИЯ</a:t>
            </a:r>
            <a:endParaRPr lang="ru-RU" sz="3600" b="1">
              <a:solidFill>
                <a:srgbClr val="0070C0"/>
              </a:solidFill>
              <a:latin typeface="Arial"/>
              <a:cs typeface="Arial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228600" y="1844040"/>
            <a:ext cx="4038600" cy="23621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800600" y="1844040"/>
            <a:ext cx="4064000" cy="23621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8875486" y="1779270"/>
            <a:ext cx="3011714" cy="48539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228600" y="4392750"/>
            <a:ext cx="4038600" cy="22404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4818016" y="4392750"/>
            <a:ext cx="4057469" cy="22404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81000" y="1143000"/>
            <a:ext cx="10210800" cy="3104054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Из 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586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педагогов СОШ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курсы повышения квалификации прошли 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543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 педагогов 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(92, 6 %). </a:t>
            </a:r>
            <a:endParaRPr lang="ru-RU" sz="4000" b="1">
              <a:solidFill>
                <a:srgbClr val="C0000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Высшую 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категорию имеют 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164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 педагогов, первую категорию -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103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.</a:t>
            </a:r>
            <a:r>
              <a:rPr lang="ru-RU" sz="4000"/>
              <a:t>	</a:t>
            </a:r>
            <a:endParaRPr lang="ru-RU" sz="4000" b="1">
              <a:solidFill>
                <a:srgbClr val="0070C0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152400" y="1143000"/>
            <a:ext cx="10287000" cy="2980943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«МОДЕРНИЗАЦИЯ ШКОЛЬНЫХ СИСТЕМ ОБРАЗОВАНИЯ»</a:t>
            </a:r>
            <a:endParaRPr/>
          </a:p>
          <a:p>
            <a:pPr>
              <a:defRPr/>
            </a:pPr>
            <a:endParaRPr lang="ru-RU" sz="4000" b="1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ru-RU" sz="3600" b="1">
                <a:solidFill>
                  <a:srgbClr val="002060"/>
                </a:solidFill>
                <a:latin typeface="Arial"/>
                <a:cs typeface="Arial"/>
              </a:rPr>
              <a:t>2025г. - капитальный ремонт в МКОУ «СОШ №10» </a:t>
            </a:r>
            <a:endParaRPr/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04800" y="304800"/>
            <a:ext cx="9982200" cy="4335160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 algn="ctr">
              <a:defRPr/>
            </a:pPr>
            <a:r>
              <a:rPr lang="ru-RU" sz="4000" b="1" i="1" u="sng">
                <a:solidFill>
                  <a:srgbClr val="0070C0"/>
                </a:solidFill>
                <a:latin typeface="Arial"/>
                <a:cs typeface="Arial"/>
              </a:rPr>
              <a:t>ЕГЭ – 2024</a:t>
            </a:r>
            <a:endParaRPr/>
          </a:p>
          <a:p>
            <a:pPr algn="ctr">
              <a:defRPr/>
            </a:pPr>
            <a:endParaRPr lang="ru-RU" sz="4000" b="1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-допущены 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278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 обучающихся – </a:t>
            </a:r>
            <a:r>
              <a:rPr lang="ru-RU" sz="4000" b="1">
                <a:solidFill>
                  <a:srgbClr val="00B050"/>
                </a:solidFill>
                <a:latin typeface="Arial"/>
                <a:cs typeface="Arial"/>
              </a:rPr>
              <a:t>100%</a:t>
            </a:r>
            <a:endParaRPr/>
          </a:p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-получили аттестаты 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266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 обучающихся</a:t>
            </a:r>
            <a:endParaRPr/>
          </a:p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-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15,5%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 выпускников получили аттестат особого образца и медаль </a:t>
            </a:r>
            <a:endParaRPr/>
          </a:p>
          <a:p>
            <a:pPr>
              <a:defRPr/>
            </a:pP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«</a:t>
            </a:r>
            <a:r>
              <a:rPr lang="ru-RU" sz="4000" b="1">
                <a:solidFill>
                  <a:srgbClr val="C00000"/>
                </a:solidFill>
                <a:latin typeface="Arial"/>
                <a:cs typeface="Arial"/>
              </a:rPr>
              <a:t>За особые успехи в учении</a:t>
            </a:r>
            <a:r>
              <a:rPr lang="ru-RU" sz="4000" b="1">
                <a:solidFill>
                  <a:srgbClr val="0070C0"/>
                </a:solidFill>
                <a:latin typeface="Arial"/>
                <a:cs typeface="Arial"/>
              </a:rPr>
              <a:t>»</a:t>
            </a:r>
            <a:endParaRPr/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1066800" y="609600"/>
            <a:ext cx="9906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rgbClr val="0070C0"/>
                </a:solidFill>
                <a:latin typeface="Arial"/>
                <a:cs typeface="Arial"/>
              </a:rPr>
              <a:t>ШАХБАНОВА ЛЕЙЛА КУРБАНИСМАИЛОВНА, УЧЕНИЦА МКОУ «СОШ №11» – 100 БАЛЛОВ ПО ХИМИИ!</a:t>
            </a:r>
            <a:endParaRPr lang="ru-RU" sz="3600" b="1">
              <a:solidFill>
                <a:srgbClr val="0070C0"/>
              </a:solidFill>
              <a:latin typeface="Arial"/>
              <a:cs typeface="Arial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143000" y="2331269"/>
            <a:ext cx="5334000" cy="42981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010399" y="2363926"/>
            <a:ext cx="4579155" cy="42654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9600" y="685800"/>
          <a:ext cx="11125199" cy="5867399"/>
        </p:xfrm>
        <a:graphic>
          <a:graphicData uri="http://schemas.openxmlformats.org/presentationml/2006/ole">
            <p:oleObj name="oleObj" r:id="rId3" imgW="5934710" imgH="2435860" progId="Word.Document.12">
              <p:embed/>
              <p:pic>
                <p:nvPicPr>
                  <p:cNvPr id="18" name=""/>
                  <p:cNvPicPr/>
                  <p:nvPr/>
                </p:nvPicPr>
                <p:blipFill>
                  <a:blip r:embed="rId2"/>
                  <a:stretch/>
                </p:blipFill>
                <p:spPr bwMode="auto">
                  <a:xfrm>
                    <a:off x="609600" y="685800"/>
                    <a:ext cx="11125199" cy="5867399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81000" y="1143000"/>
            <a:ext cx="9525000" cy="3104054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4000" b="1"/>
              <a:t> </a:t>
            </a:r>
            <a:r>
              <a:rPr lang="ru-RU" sz="4000" b="1">
                <a:solidFill>
                  <a:srgbClr val="0070C0"/>
                </a:solidFill>
              </a:rPr>
              <a:t>Выпускников 9-ых классов -</a:t>
            </a:r>
            <a:r>
              <a:rPr lang="ru-RU" sz="4000" b="1">
                <a:solidFill>
                  <a:srgbClr val="0070C0"/>
                </a:solidFill>
              </a:rPr>
              <a:t> </a:t>
            </a:r>
            <a:r>
              <a:rPr lang="ru-RU" sz="4000" b="1">
                <a:solidFill>
                  <a:srgbClr val="0070C0"/>
                </a:solidFill>
              </a:rPr>
              <a:t>932 </a:t>
            </a:r>
            <a:r>
              <a:rPr lang="ru-RU" sz="4000" b="1">
                <a:solidFill>
                  <a:srgbClr val="0070C0"/>
                </a:solidFill>
              </a:rPr>
              <a:t>человек</a:t>
            </a:r>
            <a:r>
              <a:rPr lang="ru-RU" sz="4000">
                <a:solidFill>
                  <a:srgbClr val="0070C0"/>
                </a:solidFill>
              </a:rPr>
              <a:t> </a:t>
            </a:r>
            <a:endParaRPr/>
          </a:p>
          <a:p>
            <a:pPr>
              <a:defRPr/>
            </a:pPr>
            <a:r>
              <a:rPr lang="ru-RU" sz="4000" b="1">
                <a:solidFill>
                  <a:srgbClr val="0070C0"/>
                </a:solidFill>
              </a:rPr>
              <a:t>С </a:t>
            </a:r>
            <a:r>
              <a:rPr lang="ru-RU" sz="4000" b="1">
                <a:solidFill>
                  <a:srgbClr val="0070C0"/>
                </a:solidFill>
              </a:rPr>
              <a:t>отличием завершили </a:t>
            </a:r>
            <a:r>
              <a:rPr lang="ru-RU" sz="4000" b="1">
                <a:solidFill>
                  <a:srgbClr val="0070C0"/>
                </a:solidFill>
              </a:rPr>
              <a:t>обучение – 70</a:t>
            </a:r>
            <a:endParaRPr/>
          </a:p>
          <a:p>
            <a:pPr>
              <a:defRPr/>
            </a:pPr>
            <a:endParaRPr lang="ru-RU" sz="4000">
              <a:solidFill>
                <a:srgbClr val="0070C0"/>
              </a:solidFill>
            </a:endParaRPr>
          </a:p>
          <a:p>
            <a:pPr>
              <a:defRPr/>
            </a:pPr>
            <a:r>
              <a:rPr lang="ru-RU" sz="4000"/>
              <a:t>Средний балл ОГЭ по русскому языку -</a:t>
            </a:r>
            <a:r>
              <a:rPr lang="ru-RU" sz="4000">
                <a:solidFill>
                  <a:srgbClr val="C00000"/>
                </a:solidFill>
              </a:rPr>
              <a:t>3,6</a:t>
            </a:r>
            <a:r>
              <a:rPr lang="ru-RU" sz="4000"/>
              <a:t>.</a:t>
            </a:r>
            <a:endParaRPr/>
          </a:p>
          <a:p>
            <a:pPr>
              <a:defRPr/>
            </a:pPr>
            <a:r>
              <a:rPr lang="ru-RU" sz="4000"/>
              <a:t>Средний балл ОГЭ по математике – </a:t>
            </a:r>
            <a:r>
              <a:rPr lang="ru-RU" sz="4000">
                <a:solidFill>
                  <a:srgbClr val="C00000"/>
                </a:solidFill>
              </a:rPr>
              <a:t>3,6</a:t>
            </a:r>
            <a:r>
              <a:rPr lang="ru-RU" sz="4000"/>
              <a:t>.</a:t>
            </a:r>
            <a:endParaRPr lang="ru-RU" sz="4000" b="1">
              <a:solidFill>
                <a:srgbClr val="0070C0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381000" y="1143000"/>
            <a:ext cx="9525000" cy="2519278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4000" b="1"/>
              <a:t> </a:t>
            </a:r>
            <a:r>
              <a:rPr lang="ru-RU" sz="5400" b="1">
                <a:solidFill>
                  <a:srgbClr val="002060"/>
                </a:solidFill>
              </a:rPr>
              <a:t>Всероссийские проверочные работы (ВПР) – </a:t>
            </a:r>
            <a:r>
              <a:rPr lang="ru-RU" sz="5400" b="1">
                <a:solidFill>
                  <a:srgbClr val="00B050"/>
                </a:solidFill>
              </a:rPr>
              <a:t>92%</a:t>
            </a:r>
            <a:r>
              <a:rPr lang="ru-RU" sz="5400" b="1">
                <a:solidFill>
                  <a:srgbClr val="002060"/>
                </a:solidFill>
              </a:rPr>
              <a:t> обучающихся сдали успешно </a:t>
            </a:r>
            <a:endParaRPr lang="ru-RU" sz="5400" b="1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 bwMode="auto">
          <a:xfrm>
            <a:off x="5105400" y="228600"/>
            <a:ext cx="5486400" cy="4766047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4" rIns="0" bIns="0" rtlCol="0">
            <a:spAutoFit/>
          </a:bodyPr>
          <a:lstStyle/>
          <a:p>
            <a:pPr>
              <a:defRPr/>
            </a:pPr>
            <a:r>
              <a:rPr lang="ru-RU" sz="4400">
                <a:solidFill>
                  <a:srgbClr val="002060"/>
                </a:solidFill>
              </a:rPr>
              <a:t>С </a:t>
            </a:r>
            <a:r>
              <a:rPr lang="ru-RU" sz="4400">
                <a:solidFill>
                  <a:srgbClr val="002060"/>
                </a:solidFill>
              </a:rPr>
              <a:t>1 сентября 2023 года во всех школах внедрена единая модель профориентации, </a:t>
            </a:r>
            <a:r>
              <a:rPr lang="ru-RU" sz="4400">
                <a:solidFill>
                  <a:srgbClr val="002060"/>
                </a:solidFill>
              </a:rPr>
              <a:t>профориентационный</a:t>
            </a:r>
            <a:r>
              <a:rPr lang="ru-RU" sz="4400">
                <a:solidFill>
                  <a:srgbClr val="002060"/>
                </a:solidFill>
              </a:rPr>
              <a:t> минимум</a:t>
            </a:r>
            <a:endParaRPr lang="ru-RU" sz="4400" b="1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 bwMode="auto">
          <a:xfrm>
            <a:off x="4389373" y="5635548"/>
            <a:ext cx="7750809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7714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4" algn="r">
              <a:lnSpc>
                <a:spcPct val="100000"/>
              </a:lnSpc>
              <a:spcBef>
                <a:spcPts val="75"/>
              </a:spcBef>
              <a:defRPr/>
            </a:pPr>
            <a:r>
              <a:rPr lang="ru-RU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91396554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1999" cy="6857995"/>
          </a:xfrm>
          <a:prstGeom prst="rect">
            <a:avLst/>
          </a:prstGeom>
        </p:spPr>
      </p:pic>
      <p:sp>
        <p:nvSpPr>
          <p:cNvPr id="2022870164" name="object 3"/>
          <p:cNvSpPr txBox="1"/>
          <p:nvPr/>
        </p:nvSpPr>
        <p:spPr bwMode="auto">
          <a:xfrm flipH="0" flipV="0">
            <a:off x="2819166" y="228600"/>
            <a:ext cx="7781993" cy="4415513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3" rIns="0" bIns="0" rtlCol="0">
            <a:spAutoFit/>
          </a:bodyPr>
          <a:lstStyle/>
          <a:p>
            <a:pPr>
              <a:defRPr/>
            </a:pP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С 1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 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сентября 2023 года 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на базе общеобразовательных организаций М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БОУ «СОШ №1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2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, 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«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СОШ №11» 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открыты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психолого-педагогические группы 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и в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 МКОУ «СОШ №2» города Избербаша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 открыт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психолого-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педагогический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 класс</a:t>
            </a:r>
            <a:r>
              <a:rPr sz="24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.</a:t>
            </a:r>
            <a:endParaRPr sz="2400" b="1">
              <a:latin typeface="Arial"/>
              <a:cs typeface="Arial"/>
            </a:endParaRPr>
          </a:p>
          <a:p>
            <a:pPr>
              <a:defRPr/>
            </a:pPr>
            <a:endParaRPr sz="2400" b="1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endParaRPr sz="2400" b="1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В новом учебном году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открыва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ю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тся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 физико-математическ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ий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класс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ы ранней п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редпрофильной подготовки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в СОШ № 1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 и 8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,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далее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 – поэтапно в СОШ № 1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0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 и 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11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.</a:t>
            </a:r>
            <a:endParaRPr sz="2400" b="1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75988108" name="object 4"/>
          <p:cNvSpPr txBox="1"/>
          <p:nvPr/>
        </p:nvSpPr>
        <p:spPr bwMode="auto">
          <a:xfrm>
            <a:off x="4389372" y="5635548"/>
            <a:ext cx="7750809" cy="961801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2037712">
              <a:lnSpc>
                <a:spcPct val="100000"/>
              </a:lnSpc>
              <a:spcBef>
                <a:spcPts val="99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21407511" name=""/>
          <p:cNvSpPr txBox="1"/>
          <p:nvPr/>
        </p:nvSpPr>
        <p:spPr bwMode="auto">
          <a:xfrm flipH="0" flipV="0">
            <a:off x="133645" y="555624"/>
            <a:ext cx="11803027" cy="82332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ctr">
              <a:defRPr/>
            </a:pPr>
            <a:r>
              <a:rPr sz="4800" b="1">
                <a:solidFill>
                  <a:srgbClr val="002060"/>
                </a:solidFill>
                <a:latin typeface="Arial"/>
                <a:cs typeface="Arial"/>
              </a:rPr>
              <a:t>ОБЕСПЕЧЕННОСТЬ УЧЕБНИКАМИ</a:t>
            </a:r>
            <a:endParaRPr sz="4800" b="1">
              <a:solidFill>
                <a:srgbClr val="002060"/>
              </a:solidFill>
              <a:latin typeface="Arial"/>
              <a:cs typeface="Arial"/>
            </a:endParaRPr>
          </a:p>
        </p:txBody>
      </p:sp>
      <p:graphicFrame>
        <p:nvGraphicFramePr>
          <p:cNvPr id="933763726" name=""/>
          <p:cNvGraphicFramePr>
            <a:graphicFrameLocks xmlns:a="http://schemas.openxmlformats.org/drawingml/2006/main"/>
          </p:cNvGraphicFramePr>
          <p:nvPr/>
        </p:nvGraphicFramePr>
        <p:xfrm>
          <a:off x="2620729" y="1561041"/>
          <a:ext cx="6799789" cy="5119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89497693" name=""/>
          <p:cNvSpPr txBox="1"/>
          <p:nvPr/>
        </p:nvSpPr>
        <p:spPr bwMode="auto">
          <a:xfrm flipH="0" flipV="0">
            <a:off x="6629166" y="1296458"/>
            <a:ext cx="5196273" cy="374939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4800" b="1">
                <a:solidFill>
                  <a:srgbClr val="002060"/>
                </a:solidFill>
              </a:rPr>
              <a:t>МКОУ «СОШ №2</a:t>
            </a:r>
            <a:r>
              <a:rPr sz="4800" b="1">
                <a:solidFill>
                  <a:srgbClr val="002060"/>
                </a:solidFill>
              </a:rPr>
              <a:t>»</a:t>
            </a:r>
            <a:r>
              <a:rPr sz="4800" b="1">
                <a:solidFill>
                  <a:srgbClr val="002060"/>
                </a:solidFill>
              </a:rPr>
              <a:t> г.</a:t>
            </a:r>
            <a:r>
              <a:rPr sz="4800" b="1">
                <a:solidFill>
                  <a:srgbClr val="002060"/>
                </a:solidFill>
              </a:rPr>
              <a:t> </a:t>
            </a:r>
            <a:r>
              <a:rPr sz="4800" b="1">
                <a:solidFill>
                  <a:srgbClr val="002060"/>
                </a:solidFill>
              </a:rPr>
              <a:t>Избербаш был выделен новый а</a:t>
            </a:r>
            <a:r>
              <a:rPr sz="4800" b="1">
                <a:solidFill>
                  <a:srgbClr val="002060"/>
                </a:solidFill>
              </a:rPr>
              <a:t>втобус марки «ПАЗ» на 24 места</a:t>
            </a:r>
            <a:endParaRPr sz="4800"/>
          </a:p>
        </p:txBody>
      </p:sp>
      <p:pic>
        <p:nvPicPr>
          <p:cNvPr id="1982710327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341311" y="769937"/>
            <a:ext cx="6234937" cy="53816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37564046" name=""/>
          <p:cNvSpPr txBox="1"/>
          <p:nvPr/>
        </p:nvSpPr>
        <p:spPr bwMode="auto">
          <a:xfrm flipH="0" flipV="0">
            <a:off x="914166" y="687916"/>
            <a:ext cx="10672878" cy="20120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ctr">
              <a:defRPr/>
            </a:pP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Пришкольные лагеря дневн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ого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пребывани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я детей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на базе СОШ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№ 2,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3,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11,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12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, ИШИ</a:t>
            </a:r>
            <a:endParaRPr sz="2600" b="1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defRPr/>
            </a:pPr>
            <a:endParaRPr sz="2600" b="1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defRPr/>
            </a:pP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Досуговая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площадка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на базе М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Б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ДО </a:t>
            </a:r>
            <a:r>
              <a:rPr sz="2600" b="1">
                <a:solidFill>
                  <a:srgbClr val="002060"/>
                </a:solidFill>
                <a:latin typeface="Arial"/>
                <a:cs typeface="Arial"/>
              </a:rPr>
              <a:t>«ДДТ»</a:t>
            </a:r>
            <a:endParaRPr sz="2600" b="1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defRPr/>
            </a:pPr>
            <a:endParaRPr sz="2200" b="1">
              <a:solidFill>
                <a:srgbClr val="002060"/>
              </a:solidFill>
              <a:latin typeface="Arial"/>
              <a:cs typeface="Arial"/>
            </a:endParaRPr>
          </a:p>
        </p:txBody>
      </p:sp>
      <p:pic>
        <p:nvPicPr>
          <p:cNvPr id="1527387704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1602083" y="2410620"/>
            <a:ext cx="9710208" cy="4137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240210" name=""/>
          <p:cNvSpPr txBox="1"/>
          <p:nvPr/>
        </p:nvSpPr>
        <p:spPr bwMode="auto">
          <a:xfrm flipH="0" flipV="0">
            <a:off x="609895" y="595312"/>
            <a:ext cx="11260900" cy="118908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«</a:t>
            </a:r>
            <a:r>
              <a:rPr sz="2400" b="1">
                <a:solidFill>
                  <a:srgbClr val="002060"/>
                </a:solidFill>
                <a:latin typeface="Arial"/>
                <a:cs typeface="Arial"/>
              </a:rPr>
              <a:t>Именно от учителя зависит в большей степени воспитание у подрастающего поколения патриотизма и любви к Отечеству. Что делает сильным и непобедимым государство»</a:t>
            </a:r>
            <a:endParaRPr sz="2800">
              <a:solidFill>
                <a:srgbClr val="002060"/>
              </a:solidFill>
              <a:latin typeface="Arial"/>
              <a:cs typeface="Arial"/>
            </a:endParaRPr>
          </a:p>
        </p:txBody>
      </p:sp>
      <p:pic>
        <p:nvPicPr>
          <p:cNvPr id="1891348330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821562" y="1997604"/>
            <a:ext cx="10226145" cy="45325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0091207" name=""/>
          <p:cNvSpPr txBox="1"/>
          <p:nvPr/>
        </p:nvSpPr>
        <p:spPr bwMode="auto">
          <a:xfrm flipH="0" flipV="0">
            <a:off x="1125833" y="595312"/>
            <a:ext cx="10119683" cy="146340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endParaRPr/>
          </a:p>
          <a:p>
            <a:pPr>
              <a:defRPr/>
            </a:pPr>
            <a:r>
              <a:rPr sz="2400" b="1" i="0" u="none">
                <a:solidFill>
                  <a:srgbClr val="002060"/>
                </a:solidFill>
                <a:latin typeface="Arial"/>
                <a:ea typeface="Arial"/>
                <a:cs typeface="Arial"/>
              </a:rPr>
              <a:t>На базе МБОУ «СОШ №12» состоялась презентация видеофильма «</a:t>
            </a:r>
            <a:r>
              <a:rPr sz="2400" b="1" i="0" u="none">
                <a:solidFill>
                  <a:srgbClr val="C00000"/>
                </a:solidFill>
                <a:latin typeface="Arial"/>
                <a:ea typeface="Arial"/>
                <a:cs typeface="Arial"/>
              </a:rPr>
              <a:t>Сильные духом</a:t>
            </a:r>
            <a:r>
              <a:rPr sz="2400" b="1" i="0" u="none">
                <a:solidFill>
                  <a:srgbClr val="002060"/>
                </a:solidFill>
                <a:latin typeface="Arial"/>
                <a:ea typeface="Arial"/>
                <a:cs typeface="Arial"/>
              </a:rPr>
              <a:t>», посвящённая погибшим в СВО на Украине Избербашцам</a:t>
            </a:r>
            <a:endParaRPr sz="2400" b="1">
              <a:solidFill>
                <a:srgbClr val="002060"/>
              </a:solidFill>
            </a:endParaRPr>
          </a:p>
        </p:txBody>
      </p:sp>
      <p:pic>
        <p:nvPicPr>
          <p:cNvPr id="474902465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1456562" y="2143125"/>
            <a:ext cx="9577916" cy="4353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62303551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1999" cy="6857995"/>
          </a:xfrm>
          <a:prstGeom prst="rect">
            <a:avLst/>
          </a:prstGeom>
        </p:spPr>
      </p:pic>
      <p:sp>
        <p:nvSpPr>
          <p:cNvPr id="242279771" name="object 3"/>
          <p:cNvSpPr txBox="1"/>
          <p:nvPr/>
        </p:nvSpPr>
        <p:spPr bwMode="auto">
          <a:xfrm flipH="0" flipV="0">
            <a:off x="1297812" y="228599"/>
            <a:ext cx="9300827" cy="3501113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3" rIns="0" bIns="0" rtlCol="0">
            <a:spAutoFit/>
          </a:bodyPr>
          <a:lstStyle/>
          <a:p>
            <a:pPr algn="ctr">
              <a:defRPr/>
            </a:pPr>
            <a:endParaRPr lang="ru-RU" sz="4800" b="1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defRPr/>
            </a:pPr>
            <a:r>
              <a:rPr lang="ru-RU" sz="4800" b="1">
                <a:solidFill>
                  <a:srgbClr val="002060"/>
                </a:solidFill>
                <a:latin typeface="Arial"/>
                <a:cs typeface="Arial"/>
              </a:rPr>
              <a:t>СПТ</a:t>
            </a:r>
            <a:endParaRPr lang="ru-RU" sz="4800" b="1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defRPr/>
            </a:pPr>
            <a:endParaRPr lang="ru-RU" sz="4400" b="1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defRPr/>
            </a:pPr>
            <a:endParaRPr sz="2200" b="1">
              <a:solidFill>
                <a:srgbClr val="000000"/>
              </a:solidFill>
              <a:latin typeface="Arial"/>
              <a:cs typeface="Arial"/>
            </a:endParaRPr>
          </a:p>
          <a:p>
            <a:pPr algn="ctr">
              <a:defRPr/>
            </a:pPr>
            <a:r>
              <a:rPr sz="2200" b="1">
                <a:solidFill>
                  <a:srgbClr val="000000"/>
                </a:solidFill>
                <a:latin typeface="Arial"/>
                <a:cs typeface="Arial"/>
              </a:rPr>
              <a:t>В новом учебном году СПТ тестирование будет проводиться </a:t>
            </a:r>
            <a:r>
              <a:rPr sz="2200" b="1">
                <a:solidFill>
                  <a:srgbClr val="000000"/>
                </a:solidFill>
                <a:latin typeface="Arial"/>
                <a:cs typeface="Arial"/>
              </a:rPr>
              <a:t>не только с обучающимися, но </a:t>
            </a:r>
            <a:r>
              <a:rPr sz="2200" b="1">
                <a:solidFill>
                  <a:srgbClr val="000000"/>
                </a:solidFill>
                <a:latin typeface="Arial"/>
                <a:cs typeface="Arial"/>
              </a:rPr>
              <a:t>и с педагогами</a:t>
            </a:r>
            <a:r>
              <a:rPr sz="2200" b="1">
                <a:solidFill>
                  <a:srgbClr val="000000"/>
                </a:solidFill>
                <a:latin typeface="Arial"/>
                <a:cs typeface="Arial"/>
              </a:rPr>
              <a:t> в целях выявления рисков некорректной воспитательной работы с обучающимися</a:t>
            </a:r>
            <a:endParaRPr sz="1400" b="1">
              <a:solidFill>
                <a:srgbClr val="000000"/>
              </a:solidFill>
            </a:endParaRPr>
          </a:p>
        </p:txBody>
      </p:sp>
      <p:sp>
        <p:nvSpPr>
          <p:cNvPr id="275070512" name="object 4"/>
          <p:cNvSpPr txBox="1"/>
          <p:nvPr/>
        </p:nvSpPr>
        <p:spPr bwMode="auto">
          <a:xfrm>
            <a:off x="4389372" y="5635548"/>
            <a:ext cx="7750809" cy="961801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2037712">
              <a:lnSpc>
                <a:spcPct val="100000"/>
              </a:lnSpc>
              <a:spcBef>
                <a:spcPts val="99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152020962" name=""/>
          <p:cNvGraphicFramePr>
            <a:graphicFrameLocks xmlns:a="http://schemas.openxmlformats.org/drawingml/2006/main"/>
          </p:cNvGraphicFramePr>
          <p:nvPr/>
        </p:nvGraphicFramePr>
        <p:xfrm>
          <a:off x="715728" y="555624"/>
          <a:ext cx="10503958" cy="58472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11374613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1999" cy="6857995"/>
          </a:xfrm>
          <a:prstGeom prst="rect">
            <a:avLst/>
          </a:prstGeom>
        </p:spPr>
      </p:pic>
      <p:sp>
        <p:nvSpPr>
          <p:cNvPr id="1259072144" name="object 3"/>
          <p:cNvSpPr txBox="1"/>
          <p:nvPr/>
        </p:nvSpPr>
        <p:spPr bwMode="auto">
          <a:xfrm flipH="0" flipV="0">
            <a:off x="1231666" y="1653645"/>
            <a:ext cx="9383173" cy="1489433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3" rIns="0" bIns="0" rtlCol="0">
            <a:spAutoFit/>
          </a:bodyPr>
          <a:lstStyle/>
          <a:p>
            <a:pPr>
              <a:defRPr/>
            </a:pPr>
            <a:r>
              <a:rPr lang="ru-RU" sz="4800" b="1">
                <a:solidFill>
                  <a:srgbClr val="002060"/>
                </a:solidFill>
                <a:latin typeface="Arial"/>
                <a:cs typeface="Arial"/>
              </a:rPr>
              <a:t>НАШИ УСПЕХИ В ОБЛАСТИ ШКОЛЬНОГО ОБРАЗОВАНИЯ</a:t>
            </a:r>
            <a:endParaRPr lang="ru-RU" sz="4400" b="1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69581357" name="object 4"/>
          <p:cNvSpPr txBox="1"/>
          <p:nvPr/>
        </p:nvSpPr>
        <p:spPr bwMode="auto">
          <a:xfrm>
            <a:off x="4389372" y="5635548"/>
            <a:ext cx="7750809" cy="961801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2037712">
              <a:lnSpc>
                <a:spcPct val="100000"/>
              </a:lnSpc>
              <a:spcBef>
                <a:spcPts val="99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81374016" name=""/>
          <p:cNvSpPr txBox="1"/>
          <p:nvPr/>
        </p:nvSpPr>
        <p:spPr bwMode="auto">
          <a:xfrm flipH="0" flipV="0">
            <a:off x="398228" y="608540"/>
            <a:ext cx="3509327" cy="283500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lang="ru-RU" sz="2000" b="1">
                <a:solidFill>
                  <a:srgbClr val="0070C0"/>
                </a:solidFill>
                <a:latin typeface="Arial"/>
                <a:cs typeface="Arial"/>
              </a:rPr>
              <a:t>ОМАРОВА ДЖАМИЛЯ МАГОМЕДОВНА, МУРТУЗАЛИЕВА НАИДА ГУСЕНОВНА, СОВЕТНИКИ ДИРЕКТОРОВ ПО ВОСПИТАНИЮ МКОУ «СОШ №8» И МБОУ «СОШ №12» -УЧАСТНИКИ ФОРУМА «МАШУК»</a:t>
            </a:r>
            <a:endParaRPr/>
          </a:p>
        </p:txBody>
      </p:sp>
      <p:pic>
        <p:nvPicPr>
          <p:cNvPr id="528322919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398229" y="3858683"/>
            <a:ext cx="2804583" cy="2676524"/>
          </a:xfrm>
          <a:prstGeom prst="rect">
            <a:avLst/>
          </a:prstGeom>
        </p:spPr>
      </p:pic>
      <p:pic>
        <p:nvPicPr>
          <p:cNvPr id="1479290855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3907198" y="476249"/>
            <a:ext cx="2009179" cy="3095624"/>
          </a:xfrm>
          <a:prstGeom prst="rect">
            <a:avLst/>
          </a:prstGeom>
        </p:spPr>
      </p:pic>
      <p:pic>
        <p:nvPicPr>
          <p:cNvPr id="1595266864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3582721" y="3832224"/>
            <a:ext cx="2333656" cy="2729441"/>
          </a:xfrm>
          <a:prstGeom prst="rect">
            <a:avLst/>
          </a:prstGeom>
        </p:spPr>
      </p:pic>
      <p:sp>
        <p:nvSpPr>
          <p:cNvPr id="1471138977" name=""/>
          <p:cNvSpPr txBox="1"/>
          <p:nvPr/>
        </p:nvSpPr>
        <p:spPr bwMode="auto">
          <a:xfrm flipH="0" flipV="0">
            <a:off x="6033854" y="542394"/>
            <a:ext cx="3122803" cy="283500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2000" b="1">
                <a:solidFill>
                  <a:srgbClr val="0070C0"/>
                </a:solidFill>
                <a:latin typeface="Arial"/>
                <a:cs typeface="Arial"/>
              </a:rPr>
              <a:t>ХАЛИМБЕКОВА НАТАЛЬЯ КАЗБУЛАТОВНА, СОВЕТНИК ДИРЕКТОРА ПО ВОСПИТАНИЮ МКОУ «СОШ №;10» - УЧАСТНИК ФОРУМА «ШКОЛА ГЕРОЕВ»</a:t>
            </a:r>
            <a:endParaRPr/>
          </a:p>
        </p:txBody>
      </p:sp>
      <p:pic>
        <p:nvPicPr>
          <p:cNvPr id="2142381550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8613541" y="4197879"/>
            <a:ext cx="3303291" cy="2200817"/>
          </a:xfrm>
          <a:prstGeom prst="rect">
            <a:avLst/>
          </a:prstGeom>
        </p:spPr>
      </p:pic>
      <p:pic>
        <p:nvPicPr>
          <p:cNvPr id="557092207" name="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 flipH="0" flipV="0">
            <a:off x="8944270" y="613058"/>
            <a:ext cx="2827041" cy="3219166"/>
          </a:xfrm>
          <a:prstGeom prst="rect">
            <a:avLst/>
          </a:prstGeom>
        </p:spPr>
      </p:pic>
      <p:pic>
        <p:nvPicPr>
          <p:cNvPr id="1212102656" name="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 flipH="0" flipV="0">
            <a:off x="6324423" y="3858683"/>
            <a:ext cx="1975555" cy="26765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83100964" name=""/>
          <p:cNvSpPr txBox="1"/>
          <p:nvPr/>
        </p:nvSpPr>
        <p:spPr bwMode="auto">
          <a:xfrm flipH="0" flipV="0">
            <a:off x="914166" y="568854"/>
            <a:ext cx="10602144" cy="118907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ctr">
              <a:defRPr/>
            </a:pPr>
            <a:r>
              <a:rPr sz="3600" b="1">
                <a:solidFill>
                  <a:srgbClr val="002060"/>
                </a:solidFill>
                <a:latin typeface="Arial"/>
                <a:cs typeface="Arial"/>
              </a:rPr>
              <a:t>НАШИ УСПЕХИ В ОБЛАСТИ ШКОЛЬНОГО ОБРАЗОВАНИЯ</a:t>
            </a:r>
            <a:endParaRPr/>
          </a:p>
        </p:txBody>
      </p:sp>
      <p:pic>
        <p:nvPicPr>
          <p:cNvPr id="117429789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609895" y="1799166"/>
            <a:ext cx="3522895" cy="2642171"/>
          </a:xfrm>
          <a:prstGeom prst="rect">
            <a:avLst/>
          </a:prstGeom>
        </p:spPr>
      </p:pic>
      <p:pic>
        <p:nvPicPr>
          <p:cNvPr id="284381423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5072948" y="1799166"/>
            <a:ext cx="2284579" cy="2642171"/>
          </a:xfrm>
          <a:prstGeom prst="rect">
            <a:avLst/>
          </a:prstGeom>
        </p:spPr>
      </p:pic>
      <p:pic>
        <p:nvPicPr>
          <p:cNvPr id="904680263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8430996" y="1691788"/>
            <a:ext cx="2080883" cy="2749550"/>
          </a:xfrm>
          <a:prstGeom prst="rect">
            <a:avLst/>
          </a:prstGeom>
        </p:spPr>
      </p:pic>
      <p:pic>
        <p:nvPicPr>
          <p:cNvPr id="724252444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2303228" y="4572000"/>
            <a:ext cx="3261767" cy="2130342"/>
          </a:xfrm>
          <a:prstGeom prst="rect">
            <a:avLst/>
          </a:prstGeom>
        </p:spPr>
      </p:pic>
      <p:pic>
        <p:nvPicPr>
          <p:cNvPr id="2088516037" name="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 flipH="0" flipV="0">
            <a:off x="6813778" y="4572000"/>
            <a:ext cx="3254970" cy="21303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00321054" name="object 2"/>
          <p:cNvPicPr/>
          <p:nvPr/>
        </p:nvPicPr>
        <p:blipFill>
          <a:blip r:embed="rId2"/>
          <a:stretch/>
        </p:blipFill>
        <p:spPr bwMode="auto">
          <a:xfrm>
            <a:off x="0" y="0"/>
            <a:ext cx="12191999" cy="6857995"/>
          </a:xfrm>
          <a:prstGeom prst="rect">
            <a:avLst/>
          </a:prstGeom>
        </p:spPr>
      </p:pic>
      <p:sp>
        <p:nvSpPr>
          <p:cNvPr id="1346620522" name="object 3"/>
          <p:cNvSpPr txBox="1"/>
          <p:nvPr/>
        </p:nvSpPr>
        <p:spPr bwMode="auto">
          <a:xfrm flipH="0" flipV="0">
            <a:off x="4221458" y="228599"/>
            <a:ext cx="6397341" cy="3775433"/>
          </a:xfrm>
          <a:prstGeom prst="rect">
            <a:avLst/>
          </a:prstGeom>
          <a:solidFill>
            <a:srgbClr val="FFFFFF">
              <a:alpha val="36862"/>
            </a:srgbClr>
          </a:solidFill>
        </p:spPr>
        <p:txBody>
          <a:bodyPr vert="horz" wrap="square" lIns="0" tIns="26033" rIns="0" bIns="0" rtlCol="0">
            <a:spAutoFit/>
          </a:bodyPr>
          <a:lstStyle/>
          <a:p>
            <a:pPr algn="ctr">
              <a:defRPr/>
            </a:pPr>
            <a:r>
              <a:rPr lang="ru-RU" sz="4400" b="1">
                <a:solidFill>
                  <a:srgbClr val="002060"/>
                </a:solidFill>
              </a:rPr>
              <a:t>ДОПОЛНИТЕЛЬНОЕ ОБРАЗОВАНИЕ</a:t>
            </a:r>
            <a:r>
              <a:rPr lang="ru-RU" sz="4400">
                <a:solidFill>
                  <a:srgbClr val="002060"/>
                </a:solidFill>
              </a:rPr>
              <a:t> </a:t>
            </a:r>
            <a:endParaRPr lang="ru-RU" sz="4400">
              <a:solidFill>
                <a:srgbClr val="002060"/>
              </a:solidFill>
            </a:endParaRPr>
          </a:p>
          <a:p>
            <a:pPr>
              <a:defRPr/>
            </a:pPr>
            <a:endParaRPr lang="ru-RU" sz="4400">
              <a:solidFill>
                <a:srgbClr val="002060"/>
              </a:solidFill>
            </a:endParaRPr>
          </a:p>
          <a:p>
            <a:pPr>
              <a:defRPr/>
            </a:pPr>
            <a:r>
              <a:rPr sz="26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Охват детей дополнительным образованием в </a:t>
            </a:r>
            <a:r>
              <a:rPr sz="26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рамках федерального проекта</a:t>
            </a:r>
            <a:r>
              <a:rPr sz="26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 «У</a:t>
            </a:r>
            <a:r>
              <a:rPr sz="26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спех каждого ребенка» состави</a:t>
            </a:r>
            <a:r>
              <a:rPr sz="2600" b="1">
                <a:solidFill>
                  <a:srgbClr val="002060"/>
                </a:solidFill>
                <a:latin typeface="Arial"/>
                <a:ea typeface="Calibri"/>
                <a:cs typeface="Arial"/>
              </a:rPr>
              <a:t>л </a:t>
            </a:r>
            <a:r>
              <a:rPr sz="3600" b="1">
                <a:solidFill>
                  <a:srgbClr val="C00000"/>
                </a:solidFill>
                <a:latin typeface="Arial"/>
                <a:ea typeface="Calibri"/>
                <a:cs typeface="Arial"/>
              </a:rPr>
              <a:t>9</a:t>
            </a:r>
            <a:r>
              <a:rPr sz="3600" b="1">
                <a:solidFill>
                  <a:srgbClr val="C00000"/>
                </a:solidFill>
                <a:latin typeface="Arial"/>
                <a:ea typeface="Calibri"/>
                <a:cs typeface="Arial"/>
              </a:rPr>
              <a:t>0%</a:t>
            </a:r>
            <a:endParaRPr sz="3600" b="1">
              <a:solidFill>
                <a:srgbClr val="C00000"/>
              </a:solidFill>
              <a:latin typeface="Arial"/>
              <a:cs typeface="Arial"/>
            </a:endParaRPr>
          </a:p>
        </p:txBody>
      </p:sp>
      <p:sp>
        <p:nvSpPr>
          <p:cNvPr id="1297561538" name="object 4"/>
          <p:cNvSpPr txBox="1"/>
          <p:nvPr/>
        </p:nvSpPr>
        <p:spPr bwMode="auto">
          <a:xfrm>
            <a:off x="4389372" y="5635548"/>
            <a:ext cx="7750809" cy="961801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2037712">
              <a:lnSpc>
                <a:spcPct val="100000"/>
              </a:lnSpc>
              <a:spcBef>
                <a:spcPts val="99"/>
              </a:spcBef>
              <a:defRPr/>
            </a:pPr>
            <a:r>
              <a:rPr lang="ru-RU" sz="2000">
                <a:solidFill>
                  <a:srgbClr val="FFFFFF"/>
                </a:solidFill>
                <a:latin typeface="Arial Black"/>
                <a:cs typeface="Arial Black"/>
              </a:rPr>
              <a:t>МАГОМЕДОВА ЗУЛЬФИЯ ИДРИСОВНА</a:t>
            </a:r>
            <a:endParaRPr sz="2000">
              <a:latin typeface="Arial Black"/>
              <a:cs typeface="Arial Black"/>
            </a:endParaRPr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НАЧАЛЬНИК УПРАВЛЕНИЯ ОБРАЗОВАНИЕМ</a:t>
            </a:r>
            <a:endParaRPr/>
          </a:p>
          <a:p>
            <a:pPr marR="32383" algn="r">
              <a:lnSpc>
                <a:spcPct val="100000"/>
              </a:lnSpc>
              <a:spcBef>
                <a:spcPts val="74"/>
              </a:spcBef>
              <a:defRPr/>
            </a:pPr>
            <a:r>
              <a:rPr lang="ru-RU" sz="2000" spc="-4">
                <a:solidFill>
                  <a:srgbClr val="FFFFFF"/>
                </a:solidFill>
                <a:latin typeface="Microsoft Sans Serif"/>
                <a:cs typeface="Microsoft Sans Serif"/>
              </a:rPr>
              <a:t> ГОРОДСКОГО ОКРУГА «ГОРОД ИЗБЕРБАШ»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571415" name=""/>
          <p:cNvSpPr txBox="1"/>
          <p:nvPr/>
        </p:nvSpPr>
        <p:spPr bwMode="auto">
          <a:xfrm flipH="0" flipV="0">
            <a:off x="1152291" y="595312"/>
            <a:ext cx="9227390" cy="118907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ctr">
              <a:defRPr/>
            </a:pPr>
            <a:r>
              <a:rPr sz="3600" b="1">
                <a:solidFill>
                  <a:srgbClr val="002060"/>
                </a:solidFill>
                <a:latin typeface="Arial"/>
                <a:cs typeface="Arial"/>
              </a:rPr>
              <a:t>НАШИ УСПЕХИ В ОБЛАСТИ ДОПОЛНИТЕЛЬНОГО ОБРАЗОВАНИЯ</a:t>
            </a:r>
            <a:endParaRPr/>
          </a:p>
        </p:txBody>
      </p:sp>
      <p:pic>
        <p:nvPicPr>
          <p:cNvPr id="1582722287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252708" y="2828395"/>
            <a:ext cx="3968749" cy="2608791"/>
          </a:xfrm>
          <a:prstGeom prst="rect">
            <a:avLst/>
          </a:prstGeom>
        </p:spPr>
      </p:pic>
      <p:pic>
        <p:nvPicPr>
          <p:cNvPr id="1532704540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7872708" y="2868083"/>
            <a:ext cx="4057354" cy="2529416"/>
          </a:xfrm>
          <a:prstGeom prst="rect">
            <a:avLst/>
          </a:prstGeom>
        </p:spPr>
      </p:pic>
      <p:pic>
        <p:nvPicPr>
          <p:cNvPr id="2007313206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4300833" y="1849437"/>
            <a:ext cx="3492499" cy="2608791"/>
          </a:xfrm>
          <a:prstGeom prst="rect">
            <a:avLst/>
          </a:prstGeom>
        </p:spPr>
      </p:pic>
      <p:pic>
        <p:nvPicPr>
          <p:cNvPr id="524364751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4300833" y="4572000"/>
            <a:ext cx="3571875" cy="20558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 bwMode="auto">
          <a:xfrm>
            <a:off x="5968746" y="574928"/>
            <a:ext cx="359346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65505">
              <a:lnSpc>
                <a:spcPct val="100000"/>
              </a:lnSpc>
              <a:spcBef>
                <a:spcPts val="100"/>
              </a:spcBef>
              <a:defRPr/>
            </a:pPr>
            <a:r>
              <a:rPr sz="1800" b="1" spc="-75">
                <a:latin typeface="Tahoma"/>
                <a:cs typeface="Tahoma"/>
              </a:rPr>
              <a:t>QR</a:t>
            </a:r>
            <a:r>
              <a:rPr sz="1800" b="1" spc="-25">
                <a:latin typeface="Tahoma"/>
                <a:cs typeface="Tahoma"/>
              </a:rPr>
              <a:t>-</a:t>
            </a:r>
            <a:r>
              <a:rPr sz="1800" b="1" spc="-120">
                <a:latin typeface="Tahoma"/>
                <a:cs typeface="Tahoma"/>
              </a:rPr>
              <a:t>к</a:t>
            </a:r>
            <a:r>
              <a:rPr sz="1800" b="1" spc="15">
                <a:latin typeface="Tahoma"/>
                <a:cs typeface="Tahoma"/>
              </a:rPr>
              <a:t>о</a:t>
            </a:r>
            <a:r>
              <a:rPr sz="1800" b="1" spc="20">
                <a:latin typeface="Tahoma"/>
                <a:cs typeface="Tahoma"/>
              </a:rPr>
              <a:t>д</a:t>
            </a:r>
            <a:r>
              <a:rPr sz="1800" b="1" spc="-35">
                <a:latin typeface="Tahoma"/>
                <a:cs typeface="Tahoma"/>
              </a:rPr>
              <a:t> </a:t>
            </a:r>
            <a:r>
              <a:rPr sz="1800" b="1" spc="-95">
                <a:latin typeface="Tahoma"/>
                <a:cs typeface="Tahoma"/>
              </a:rPr>
              <a:t>д</a:t>
            </a:r>
            <a:r>
              <a:rPr sz="1800" b="1" spc="-90">
                <a:latin typeface="Tahoma"/>
                <a:cs typeface="Tahoma"/>
              </a:rPr>
              <a:t>л</a:t>
            </a:r>
            <a:r>
              <a:rPr sz="1800" b="1" spc="-160">
                <a:latin typeface="Tahoma"/>
                <a:cs typeface="Tahoma"/>
              </a:rPr>
              <a:t>я</a:t>
            </a:r>
            <a:r>
              <a:rPr sz="1800" b="1" spc="-40">
                <a:latin typeface="Tahoma"/>
                <a:cs typeface="Tahoma"/>
              </a:rPr>
              <a:t> </a:t>
            </a:r>
            <a:r>
              <a:rPr sz="1800" b="1" spc="30">
                <a:latin typeface="Tahoma"/>
                <a:cs typeface="Tahoma"/>
              </a:rPr>
              <a:t>с</a:t>
            </a:r>
            <a:r>
              <a:rPr sz="1800" b="1" spc="45">
                <a:latin typeface="Tahoma"/>
                <a:cs typeface="Tahoma"/>
              </a:rPr>
              <a:t>к</a:t>
            </a:r>
            <a:r>
              <a:rPr sz="1800" b="1" spc="-65">
                <a:latin typeface="Tahoma"/>
                <a:cs typeface="Tahoma"/>
              </a:rPr>
              <a:t>ачив</a:t>
            </a:r>
            <a:r>
              <a:rPr sz="1800" b="1" spc="-55">
                <a:latin typeface="Tahoma"/>
                <a:cs typeface="Tahoma"/>
              </a:rPr>
              <a:t>ания  </a:t>
            </a:r>
            <a:r>
              <a:rPr sz="1800" b="1">
                <a:latin typeface="Tahoma"/>
                <a:cs typeface="Tahoma"/>
              </a:rPr>
              <a:t>материалов</a:t>
            </a:r>
            <a:endParaRPr sz="18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defRPr/>
            </a:pPr>
            <a:r>
              <a:rPr sz="1800" b="1" spc="-10">
                <a:latin typeface="Tahoma"/>
                <a:cs typeface="Tahoma"/>
              </a:rPr>
              <a:t>Августовского</a:t>
            </a:r>
            <a:r>
              <a:rPr sz="1800" b="1" spc="-60">
                <a:latin typeface="Tahoma"/>
                <a:cs typeface="Tahoma"/>
              </a:rPr>
              <a:t> </a:t>
            </a:r>
            <a:r>
              <a:rPr sz="1800" b="1">
                <a:latin typeface="Tahoma"/>
                <a:cs typeface="Tahoma"/>
              </a:rPr>
              <a:t>совещания</a:t>
            </a:r>
            <a:endParaRPr sz="18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defRPr/>
            </a:pPr>
            <a:r>
              <a:rPr sz="1800" b="1" spc="-20">
                <a:latin typeface="Tahoma"/>
                <a:cs typeface="Tahoma"/>
              </a:rPr>
              <a:t>работников</a:t>
            </a:r>
            <a:r>
              <a:rPr sz="1800" b="1" spc="-60">
                <a:latin typeface="Tahoma"/>
                <a:cs typeface="Tahoma"/>
              </a:rPr>
              <a:t> </a:t>
            </a:r>
            <a:r>
              <a:rPr sz="1800" b="1" spc="-55">
                <a:latin typeface="Tahoma"/>
                <a:cs typeface="Tahoma"/>
              </a:rPr>
              <a:t>образования-2024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/>
          <p:cNvSpPr/>
          <p:nvPr/>
        </p:nvSpPr>
        <p:spPr bwMode="auto">
          <a:xfrm>
            <a:off x="11876531" y="6492240"/>
            <a:ext cx="315595" cy="365760"/>
          </a:xfrm>
          <a:custGeom>
            <a:avLst/>
            <a:gdLst/>
            <a:ahLst/>
            <a:cxnLst/>
            <a:rect l="l" t="t" r="r" b="b"/>
            <a:pathLst>
              <a:path w="315595" h="365759" fill="norm" stroke="1" extrusionOk="0">
                <a:moveTo>
                  <a:pt x="315468" y="0"/>
                </a:moveTo>
                <a:lnTo>
                  <a:pt x="0" y="0"/>
                </a:lnTo>
                <a:lnTo>
                  <a:pt x="0" y="365760"/>
                </a:lnTo>
                <a:lnTo>
                  <a:pt x="315468" y="365760"/>
                </a:lnTo>
                <a:lnTo>
                  <a:pt x="315468" y="0"/>
                </a:lnTo>
                <a:close/>
              </a:path>
            </a:pathLst>
          </a:custGeom>
          <a:solidFill>
            <a:srgbClr val="1A54A2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 bwMode="auto"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  <a:defRPr/>
            </a:pPr>
            <a:fld id="{81D60167-4931-47E6-BA6A-407CBD079E47}" type="slidenum">
              <a:rPr spc="-5"/>
              <a:t/>
            </a:fld>
            <a:endParaRPr spc="-5"/>
          </a:p>
        </p:txBody>
      </p:sp>
      <p:pic>
        <p:nvPicPr>
          <p:cNvPr id="3" name="object 3"/>
          <p:cNvPicPr/>
          <p:nvPr/>
        </p:nvPicPr>
        <p:blipFill>
          <a:blip r:embed="rId2"/>
          <a:stretch/>
        </p:blipFill>
        <p:spPr bwMode="auto">
          <a:xfrm rot="0" flipH="0" flipV="0">
            <a:off x="0" y="0"/>
            <a:ext cx="12192000" cy="6857995"/>
          </a:xfrm>
          <a:prstGeom prst="rect">
            <a:avLst/>
          </a:prstGeom>
        </p:spPr>
      </p:pic>
      <p:sp>
        <p:nvSpPr>
          <p:cNvPr id="736409962" name=""/>
          <p:cNvSpPr txBox="1"/>
          <p:nvPr/>
        </p:nvSpPr>
        <p:spPr bwMode="auto">
          <a:xfrm flipH="0" flipV="0">
            <a:off x="4763854" y="396873"/>
            <a:ext cx="5498742" cy="52124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2800" b="1">
                <a:solidFill>
                  <a:srgbClr val="002060"/>
                </a:solidFill>
                <a:latin typeface="Arial"/>
                <a:cs typeface="Arial"/>
              </a:rPr>
              <a:t>Вся </a:t>
            </a:r>
            <a:r>
              <a:rPr sz="2800" b="1">
                <a:solidFill>
                  <a:srgbClr val="002060"/>
                </a:solidFill>
                <a:latin typeface="Arial"/>
                <a:cs typeface="Arial"/>
              </a:rPr>
              <a:t>работа системы образования городского округа «город Избербаш» была нацелена на то, </a:t>
            </a:r>
            <a:r>
              <a:rPr sz="2800" b="1">
                <a:solidFill>
                  <a:srgbClr val="002060"/>
                </a:solidFill>
                <a:latin typeface="Arial"/>
                <a:cs typeface="Arial"/>
              </a:rPr>
              <a:t>чтобы наши дети могли реализовать себя в  жизни. Мы должны их научить работать в коман</a:t>
            </a:r>
            <a:r>
              <a:rPr sz="2800" b="1">
                <a:solidFill>
                  <a:srgbClr val="002060"/>
                </a:solidFill>
                <a:latin typeface="Arial"/>
                <a:cs typeface="Arial"/>
              </a:rPr>
              <a:t>де, стремиться к саморазвитию, творчеству, взаимному обучению и </a:t>
            </a:r>
            <a:r>
              <a:rPr sz="2800" b="1">
                <a:solidFill>
                  <a:srgbClr val="002060"/>
                </a:solidFill>
                <a:latin typeface="Arial"/>
                <a:cs typeface="Arial"/>
              </a:rPr>
              <a:t>само</a:t>
            </a:r>
            <a:r>
              <a:rPr sz="2800" b="1">
                <a:solidFill>
                  <a:srgbClr val="002060"/>
                </a:solidFill>
                <a:latin typeface="Arial"/>
                <a:cs typeface="Arial"/>
              </a:rPr>
              <a:t>образованию.</a:t>
            </a:r>
            <a:endParaRPr sz="2800" b="1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5794068" name="object 5"/>
          <p:cNvSpPr txBox="1"/>
          <p:nvPr/>
        </p:nvSpPr>
        <p:spPr bwMode="auto">
          <a:xfrm>
            <a:off x="5968745" y="574927"/>
            <a:ext cx="3593464" cy="1123314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12699" marR="865504">
              <a:lnSpc>
                <a:spcPct val="100000"/>
              </a:lnSpc>
              <a:spcBef>
                <a:spcPts val="99"/>
              </a:spcBef>
              <a:defRPr/>
            </a:pPr>
            <a:r>
              <a:rPr sz="1800" b="1" spc="-74">
                <a:latin typeface="Tahoma"/>
                <a:cs typeface="Tahoma"/>
              </a:rPr>
              <a:t>QR</a:t>
            </a:r>
            <a:r>
              <a:rPr sz="1800" b="1" spc="-23">
                <a:latin typeface="Tahoma"/>
                <a:cs typeface="Tahoma"/>
              </a:rPr>
              <a:t>-</a:t>
            </a:r>
            <a:r>
              <a:rPr sz="1800" b="1" spc="-119">
                <a:latin typeface="Tahoma"/>
                <a:cs typeface="Tahoma"/>
              </a:rPr>
              <a:t>к</a:t>
            </a:r>
            <a:r>
              <a:rPr sz="1800" b="1" spc="14">
                <a:latin typeface="Tahoma"/>
                <a:cs typeface="Tahoma"/>
              </a:rPr>
              <a:t>о</a:t>
            </a:r>
            <a:r>
              <a:rPr sz="1800" b="1" spc="19">
                <a:latin typeface="Tahoma"/>
                <a:cs typeface="Tahoma"/>
              </a:rPr>
              <a:t>д</a:t>
            </a:r>
            <a:r>
              <a:rPr sz="1800" b="1" spc="-34">
                <a:latin typeface="Tahoma"/>
                <a:cs typeface="Tahoma"/>
              </a:rPr>
              <a:t> </a:t>
            </a:r>
            <a:r>
              <a:rPr sz="1800" b="1" spc="-94">
                <a:latin typeface="Tahoma"/>
                <a:cs typeface="Tahoma"/>
              </a:rPr>
              <a:t>д</a:t>
            </a:r>
            <a:r>
              <a:rPr sz="1800" b="1" spc="-90">
                <a:latin typeface="Tahoma"/>
                <a:cs typeface="Tahoma"/>
              </a:rPr>
              <a:t>л</a:t>
            </a:r>
            <a:r>
              <a:rPr sz="1800" b="1" spc="-159">
                <a:latin typeface="Tahoma"/>
                <a:cs typeface="Tahoma"/>
              </a:rPr>
              <a:t>я</a:t>
            </a:r>
            <a:r>
              <a:rPr sz="1800" b="1" spc="-38">
                <a:latin typeface="Tahoma"/>
                <a:cs typeface="Tahoma"/>
              </a:rPr>
              <a:t> </a:t>
            </a:r>
            <a:r>
              <a:rPr sz="1800" b="1" spc="28">
                <a:latin typeface="Tahoma"/>
                <a:cs typeface="Tahoma"/>
              </a:rPr>
              <a:t>с</a:t>
            </a:r>
            <a:r>
              <a:rPr sz="1800" b="1" spc="45">
                <a:latin typeface="Tahoma"/>
                <a:cs typeface="Tahoma"/>
              </a:rPr>
              <a:t>к</a:t>
            </a:r>
            <a:r>
              <a:rPr sz="1800" b="1" spc="-64">
                <a:latin typeface="Tahoma"/>
                <a:cs typeface="Tahoma"/>
              </a:rPr>
              <a:t>ачив</a:t>
            </a:r>
            <a:r>
              <a:rPr sz="1800" b="1" spc="-54">
                <a:latin typeface="Tahoma"/>
                <a:cs typeface="Tahoma"/>
              </a:rPr>
              <a:t>ания  </a:t>
            </a:r>
            <a:r>
              <a:rPr sz="1800" b="1">
                <a:latin typeface="Tahoma"/>
                <a:cs typeface="Tahoma"/>
              </a:rPr>
              <a:t>материалов</a:t>
            </a:r>
            <a:endParaRPr sz="1800">
              <a:latin typeface="Tahoma"/>
              <a:cs typeface="Tahoma"/>
            </a:endParaRPr>
          </a:p>
          <a:p>
            <a:pPr marL="12699">
              <a:lnSpc>
                <a:spcPct val="100000"/>
              </a:lnSpc>
              <a:defRPr/>
            </a:pPr>
            <a:r>
              <a:rPr sz="1800" b="1" spc="-9">
                <a:latin typeface="Tahoma"/>
                <a:cs typeface="Tahoma"/>
              </a:rPr>
              <a:t>Августовского</a:t>
            </a:r>
            <a:r>
              <a:rPr sz="1800" b="1" spc="-59">
                <a:latin typeface="Tahoma"/>
                <a:cs typeface="Tahoma"/>
              </a:rPr>
              <a:t> </a:t>
            </a:r>
            <a:r>
              <a:rPr sz="1800" b="1">
                <a:latin typeface="Tahoma"/>
                <a:cs typeface="Tahoma"/>
              </a:rPr>
              <a:t>совещания</a:t>
            </a:r>
            <a:endParaRPr sz="1800">
              <a:latin typeface="Tahoma"/>
              <a:cs typeface="Tahoma"/>
            </a:endParaRPr>
          </a:p>
          <a:p>
            <a:pPr marL="12699">
              <a:lnSpc>
                <a:spcPct val="100000"/>
              </a:lnSpc>
              <a:defRPr/>
            </a:pPr>
            <a:r>
              <a:rPr sz="1800" b="1" spc="-19">
                <a:latin typeface="Tahoma"/>
                <a:cs typeface="Tahoma"/>
              </a:rPr>
              <a:t>работников</a:t>
            </a:r>
            <a:r>
              <a:rPr sz="1800" b="1" spc="-59">
                <a:latin typeface="Tahoma"/>
                <a:cs typeface="Tahoma"/>
              </a:rPr>
              <a:t> </a:t>
            </a:r>
            <a:r>
              <a:rPr sz="1800" b="1" spc="-54">
                <a:latin typeface="Tahoma"/>
                <a:cs typeface="Tahoma"/>
              </a:rPr>
              <a:t>образования-2024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518732884" name="object 6"/>
          <p:cNvSpPr/>
          <p:nvPr/>
        </p:nvSpPr>
        <p:spPr bwMode="auto">
          <a:xfrm>
            <a:off x="11876530" y="6492240"/>
            <a:ext cx="315594" cy="365760"/>
          </a:xfrm>
          <a:custGeom>
            <a:avLst/>
            <a:gdLst/>
            <a:ahLst/>
            <a:cxnLst/>
            <a:rect l="l" t="t" r="r" b="b"/>
            <a:pathLst>
              <a:path w="315595" h="365759" fill="norm" stroke="1" extrusionOk="0">
                <a:moveTo>
                  <a:pt x="315468" y="0"/>
                </a:moveTo>
                <a:lnTo>
                  <a:pt x="0" y="0"/>
                </a:lnTo>
                <a:lnTo>
                  <a:pt x="0" y="365760"/>
                </a:lnTo>
                <a:lnTo>
                  <a:pt x="315468" y="365760"/>
                </a:lnTo>
                <a:lnTo>
                  <a:pt x="315468" y="0"/>
                </a:lnTo>
                <a:close/>
              </a:path>
            </a:pathLst>
          </a:custGeom>
          <a:solidFill>
            <a:srgbClr val="1A54A2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1667933861" name="object 7"/>
          <p:cNvSpPr txBox="1">
            <a:spLocks noGrp="1"/>
          </p:cNvSpPr>
          <p:nvPr>
            <p:ph type="sldNum" sz="quarter" idx="7"/>
          </p:nvPr>
        </p:nvSpPr>
        <p:spPr bwMode="auto"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099">
              <a:lnSpc>
                <a:spcPts val="1044"/>
              </a:lnSpc>
              <a:defRPr/>
            </a:pPr>
            <a:fld id="{6EE46088-BF69-C452-FEAD-64038939A3C0}" type="slidenum">
              <a:rPr spc="-4"/>
              <a:t/>
            </a:fld>
            <a:endParaRPr spc="-4"/>
          </a:p>
        </p:txBody>
      </p:sp>
      <p:pic>
        <p:nvPicPr>
          <p:cNvPr id="1454173413" name="object 3"/>
          <p:cNvPicPr/>
          <p:nvPr/>
        </p:nvPicPr>
        <p:blipFill>
          <a:blip r:embed="rId2"/>
          <a:stretch/>
        </p:blipFill>
        <p:spPr bwMode="auto">
          <a:xfrm rot="0" flipH="0" flipV="0">
            <a:off x="0" y="0"/>
            <a:ext cx="12191999" cy="6857995"/>
          </a:xfrm>
          <a:prstGeom prst="rect">
            <a:avLst/>
          </a:prstGeom>
        </p:spPr>
      </p:pic>
      <p:sp>
        <p:nvSpPr>
          <p:cNvPr id="1808283644" name=""/>
          <p:cNvSpPr txBox="1"/>
          <p:nvPr/>
        </p:nvSpPr>
        <p:spPr bwMode="auto">
          <a:xfrm flipH="0" flipV="0">
            <a:off x="5451770" y="727603"/>
            <a:ext cx="4543367" cy="3661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endParaRPr/>
          </a:p>
        </p:txBody>
      </p:sp>
      <p:sp>
        <p:nvSpPr>
          <p:cNvPr id="1111723012" name=""/>
          <p:cNvSpPr txBox="1"/>
          <p:nvPr/>
        </p:nvSpPr>
        <p:spPr bwMode="auto">
          <a:xfrm flipH="0" flipV="0">
            <a:off x="5001978" y="1931458"/>
            <a:ext cx="5129047" cy="228636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4800" b="1">
                <a:solidFill>
                  <a:srgbClr val="002060"/>
                </a:solidFill>
                <a:latin typeface="Arial"/>
                <a:cs typeface="Arial"/>
              </a:rPr>
              <a:t>Поздравляем  с наступающим Днём знаний!</a:t>
            </a:r>
            <a:endParaRPr b="1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ONLYOFFICE/7.3.3.50</Application>
  <DocSecurity>0</DocSecurity>
  <PresentationFormat>Широкоэкранный</PresentationFormat>
  <Paragraphs>0</Paragraphs>
  <Slides>32</Slides>
  <Notes>32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keywords/>
  <dc:description/>
  <dc:identifier/>
  <dc:language/>
  <cp:lastModifiedBy/>
  <cp:revision>15</cp:revision>
  <dcterms:created xsi:type="dcterms:W3CDTF">2024-08-27T15:48:27Z</dcterms:created>
  <dcterms:modified xsi:type="dcterms:W3CDTF">2024-08-28T06:14:13Z</dcterms:modified>
  <cp:category/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2024-08-27T00:00:00Z</vt:filetime>
  </property>
  <property fmtid="{D5CDD505-2E9C-101B-9397-08002B2CF9AE}" pid="3" name="Creator">
    <vt:lpwstr>Samsung Electronics</vt:lpwstr>
  </property>
  <property fmtid="{D5CDD505-2E9C-101B-9397-08002B2CF9AE}" pid="4" name="LastSaved">
    <vt:filetime>2024-08-27T00:00:00Z</vt:filetime>
  </property>
</Properties>
</file>