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7" r:id="rId2"/>
    <p:sldId id="27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12192000" cy="6858000"/>
  <p:embeddedFontLst>
    <p:embeddedFont>
      <p:font typeface="Calibri Light" pitchFamily="34" charset="0"/>
      <p:regular r:id="rId19"/>
      <p:italic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Arial Black" pitchFamily="34" charset="0"/>
      <p:bold r:id="rId25"/>
    </p:embeddedFont>
    <p:embeddedFont>
      <p:font typeface="Arial Narrow" pitchFamily="34" charset="0"/>
      <p:regular r:id="rId26"/>
      <p:bold r:id="rId27"/>
      <p:italic r:id="rId28"/>
      <p:boldItalic r:id="rId29"/>
    </p:embeddedFont>
    <p:embeddedFont>
      <p:font typeface="Webdings" pitchFamily="18" charset="2"/>
      <p:regular r:id="rId30"/>
    </p:embeddedFont>
    <p:embeddedFont>
      <p:font typeface="Verdana" pitchFamily="34" charset="0"/>
      <p:regular r:id="rId31"/>
      <p:bold r:id="rId32"/>
      <p:italic r:id="rId33"/>
      <p:boldItalic r:id="rId34"/>
    </p:embeddedFont>
    <p:embeddedFont>
      <p:font typeface="Tahoma" pitchFamily="34" charset="0"/>
      <p:regular r:id="rId35"/>
      <p:bold r:id="rId36"/>
    </p:embeddedFont>
  </p:embeddedFontLst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558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3880" y="554736"/>
            <a:ext cx="4808220" cy="111556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49795" y="1053083"/>
            <a:ext cx="5369052" cy="58049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8/24/2022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635635" cy="635635"/>
          </a:xfrm>
          <a:custGeom>
            <a:avLst/>
            <a:gdLst/>
            <a:ahLst/>
            <a:cxnLst/>
            <a:rect l="l" t="t" r="r" b="b"/>
            <a:pathLst>
              <a:path w="635635" h="635635">
                <a:moveTo>
                  <a:pt x="635495" y="0"/>
                </a:moveTo>
                <a:lnTo>
                  <a:pt x="0" y="0"/>
                </a:lnTo>
                <a:lnTo>
                  <a:pt x="0" y="635495"/>
                </a:lnTo>
                <a:lnTo>
                  <a:pt x="635495" y="635495"/>
                </a:lnTo>
                <a:lnTo>
                  <a:pt x="635495" y="0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9407" y="24511"/>
            <a:ext cx="11871960" cy="4641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001F5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39825" y="1696923"/>
            <a:ext cx="6519545" cy="16725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4.pn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26" Type="http://schemas.openxmlformats.org/officeDocument/2006/relationships/image" Target="../media/image61.png"/><Relationship Id="rId3" Type="http://schemas.openxmlformats.org/officeDocument/2006/relationships/image" Target="../media/image38.png"/><Relationship Id="rId21" Type="http://schemas.openxmlformats.org/officeDocument/2006/relationships/image" Target="../media/image56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5" Type="http://schemas.openxmlformats.org/officeDocument/2006/relationships/image" Target="../media/image60.png"/><Relationship Id="rId2" Type="http://schemas.openxmlformats.org/officeDocument/2006/relationships/image" Target="../media/image33.png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29" Type="http://schemas.openxmlformats.org/officeDocument/2006/relationships/image" Target="../media/image6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24" Type="http://schemas.openxmlformats.org/officeDocument/2006/relationships/image" Target="../media/image59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23" Type="http://schemas.openxmlformats.org/officeDocument/2006/relationships/image" Target="../media/image58.png"/><Relationship Id="rId28" Type="http://schemas.openxmlformats.org/officeDocument/2006/relationships/image" Target="../media/image63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31" Type="http://schemas.openxmlformats.org/officeDocument/2006/relationships/image" Target="../media/image66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Relationship Id="rId22" Type="http://schemas.openxmlformats.org/officeDocument/2006/relationships/image" Target="../media/image57.png"/><Relationship Id="rId27" Type="http://schemas.openxmlformats.org/officeDocument/2006/relationships/image" Target="../media/image62.png"/><Relationship Id="rId30" Type="http://schemas.openxmlformats.org/officeDocument/2006/relationships/image" Target="../media/image6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13" Type="http://schemas.openxmlformats.org/officeDocument/2006/relationships/image" Target="../media/image78.jpeg"/><Relationship Id="rId3" Type="http://schemas.openxmlformats.org/officeDocument/2006/relationships/image" Target="../media/image68.png"/><Relationship Id="rId7" Type="http://schemas.openxmlformats.org/officeDocument/2006/relationships/image" Target="../media/image72.jpeg"/><Relationship Id="rId12" Type="http://schemas.openxmlformats.org/officeDocument/2006/relationships/image" Target="../media/image77.jpeg"/><Relationship Id="rId2" Type="http://schemas.openxmlformats.org/officeDocument/2006/relationships/image" Target="../media/image67.jpeg"/><Relationship Id="rId16" Type="http://schemas.openxmlformats.org/officeDocument/2006/relationships/image" Target="../media/image8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1.jpeg"/><Relationship Id="rId11" Type="http://schemas.openxmlformats.org/officeDocument/2006/relationships/image" Target="../media/image76.png"/><Relationship Id="rId5" Type="http://schemas.openxmlformats.org/officeDocument/2006/relationships/image" Target="../media/image70.jpeg"/><Relationship Id="rId15" Type="http://schemas.openxmlformats.org/officeDocument/2006/relationships/image" Target="../media/image80.jpeg"/><Relationship Id="rId10" Type="http://schemas.openxmlformats.org/officeDocument/2006/relationships/image" Target="../media/image75.jpeg"/><Relationship Id="rId4" Type="http://schemas.openxmlformats.org/officeDocument/2006/relationships/image" Target="../media/image69.png"/><Relationship Id="rId9" Type="http://schemas.openxmlformats.org/officeDocument/2006/relationships/image" Target="../media/image74.jpeg"/><Relationship Id="rId14" Type="http://schemas.openxmlformats.org/officeDocument/2006/relationships/image" Target="../media/image7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914400" y="457200"/>
            <a:ext cx="10363200" cy="738664"/>
          </a:xfrm>
        </p:spPr>
        <p:txBody>
          <a:bodyPr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Министерство образования и науки Республики Дагестан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Управление образованием г.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Избербаш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4"/>
          </p:nvPr>
        </p:nvSpPr>
        <p:spPr>
          <a:xfrm>
            <a:off x="1828800" y="1447800"/>
            <a:ext cx="8534400" cy="3082895"/>
          </a:xfrm>
        </p:spPr>
        <p:txBody>
          <a:bodyPr/>
          <a:lstStyle/>
          <a:p>
            <a:pPr marL="12700" algn="ctr">
              <a:spcBef>
                <a:spcPts val="100"/>
              </a:spcBef>
            </a:pPr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Доклад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тему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проекта</a:t>
            </a:r>
          </a:p>
          <a:p>
            <a:pPr marL="12700" marR="5080" algn="ctr">
              <a:spcBef>
                <a:spcPts val="459"/>
              </a:spcBef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«Школа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России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12700" marR="5080" algn="ctr">
              <a:spcBef>
                <a:spcPts val="459"/>
              </a:spcBef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августовскую конференцию 26 августа 2022г.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8991600" y="4648200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Докладчик:</a:t>
            </a:r>
          </a:p>
          <a:p>
            <a:pPr algn="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ам. директора по УВР</a:t>
            </a:r>
          </a:p>
          <a:p>
            <a:pPr algn="r"/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Тааев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Т.М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105400" y="57912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Избербаш 2022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59387" y="236220"/>
            <a:ext cx="4768850" cy="6412865"/>
            <a:chOff x="7359387" y="236220"/>
            <a:chExt cx="4768850" cy="64128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9387" y="1241024"/>
              <a:ext cx="4768792" cy="540775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40624" y="236220"/>
              <a:ext cx="3628644" cy="3264408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959602" y="4752797"/>
            <a:ext cx="6195060" cy="2099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40"/>
              </a:lnSpc>
              <a:spcBef>
                <a:spcPts val="100"/>
              </a:spcBef>
            </a:pPr>
            <a:r>
              <a:rPr sz="1800" i="1" dirty="0">
                <a:latin typeface="Arial"/>
                <a:cs typeface="Arial"/>
              </a:rPr>
              <a:t>Выступление</a:t>
            </a:r>
            <a:r>
              <a:rPr sz="1800" i="1" spc="-55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Владимира</a:t>
            </a:r>
            <a:r>
              <a:rPr sz="1800" i="1" spc="-30" dirty="0">
                <a:latin typeface="Arial"/>
                <a:cs typeface="Arial"/>
              </a:rPr>
              <a:t> </a:t>
            </a:r>
            <a:r>
              <a:rPr sz="1800" i="1" spc="-10" dirty="0">
                <a:latin typeface="Arial"/>
                <a:cs typeface="Arial"/>
              </a:rPr>
              <a:t>Путина,</a:t>
            </a:r>
            <a:endParaRPr sz="1800">
              <a:latin typeface="Arial"/>
              <a:cs typeface="Arial"/>
            </a:endParaRPr>
          </a:p>
          <a:p>
            <a:pPr marL="76200">
              <a:lnSpc>
                <a:spcPts val="3804"/>
              </a:lnSpc>
            </a:pPr>
            <a:r>
              <a:rPr sz="3200" b="1" i="1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"/>
                <a:cs typeface="Arial"/>
              </a:rPr>
              <a:t>25.08.2021г.</a:t>
            </a:r>
            <a:r>
              <a:rPr sz="1800" i="1" spc="-10" dirty="0">
                <a:latin typeface="Arial"/>
                <a:cs typeface="Arial"/>
              </a:rPr>
              <a:t>,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45"/>
              </a:lnSpc>
            </a:pPr>
            <a:r>
              <a:rPr sz="1800" b="0" dirty="0">
                <a:latin typeface="Calibri Light"/>
                <a:cs typeface="Calibri Light"/>
              </a:rPr>
              <a:t>на</a:t>
            </a:r>
            <a:r>
              <a:rPr sz="1800" b="0" spc="-25" dirty="0">
                <a:latin typeface="Calibri Light"/>
                <a:cs typeface="Calibri Light"/>
              </a:rPr>
              <a:t> </a:t>
            </a:r>
            <a:r>
              <a:rPr sz="1800" b="0" dirty="0">
                <a:latin typeface="Calibri Light"/>
                <a:cs typeface="Calibri Light"/>
              </a:rPr>
              <a:t>заседании президиума</a:t>
            </a:r>
            <a:r>
              <a:rPr sz="1800" b="0" spc="20" dirty="0">
                <a:latin typeface="Calibri Light"/>
                <a:cs typeface="Calibri Light"/>
              </a:rPr>
              <a:t> </a:t>
            </a:r>
            <a:r>
              <a:rPr sz="1800" b="0" dirty="0">
                <a:latin typeface="Calibri Light"/>
                <a:cs typeface="Calibri Light"/>
              </a:rPr>
              <a:t>Госсовета,</a:t>
            </a:r>
            <a:r>
              <a:rPr sz="1800" b="0" spc="-25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посвящённому</a:t>
            </a:r>
            <a:endParaRPr sz="18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</a:pPr>
            <a:r>
              <a:rPr sz="1800" b="0" dirty="0">
                <a:latin typeface="Calibri Light"/>
                <a:cs typeface="Calibri Light"/>
              </a:rPr>
              <a:t>улучшению</a:t>
            </a:r>
            <a:r>
              <a:rPr sz="1800" b="0" spc="-35" dirty="0">
                <a:latin typeface="Calibri Light"/>
                <a:cs typeface="Calibri Light"/>
              </a:rPr>
              <a:t> </a:t>
            </a:r>
            <a:r>
              <a:rPr sz="1800" b="0" dirty="0">
                <a:latin typeface="Calibri Light"/>
                <a:cs typeface="Calibri Light"/>
              </a:rPr>
              <a:t>качества</a:t>
            </a:r>
            <a:r>
              <a:rPr sz="1800" b="0" spc="-3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образования</a:t>
            </a:r>
            <a:endParaRPr sz="18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18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500">
              <a:latin typeface="Calibri Light"/>
              <a:cs typeface="Calibri Light"/>
            </a:endParaRPr>
          </a:p>
          <a:p>
            <a:pPr marR="5080" algn="r">
              <a:lnSpc>
                <a:spcPct val="100000"/>
              </a:lnSpc>
            </a:pPr>
            <a:r>
              <a:rPr sz="1700" dirty="0">
                <a:solidFill>
                  <a:srgbClr val="808080"/>
                </a:solidFill>
                <a:latin typeface="Arial"/>
                <a:cs typeface="Arial"/>
              </a:rPr>
              <a:t>2</a:t>
            </a:r>
            <a:endParaRPr sz="17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39825" y="325069"/>
            <a:ext cx="648716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«Без</a:t>
            </a:r>
            <a:r>
              <a:rPr sz="1800" b="0" spc="-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современного</a:t>
            </a:r>
            <a:r>
              <a:rPr sz="18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качественного</a:t>
            </a:r>
            <a:r>
              <a:rPr sz="18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доступного</a:t>
            </a:r>
            <a:r>
              <a:rPr sz="18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spc="-10" dirty="0">
                <a:solidFill>
                  <a:srgbClr val="000000"/>
                </a:solidFill>
                <a:latin typeface="Arial"/>
                <a:cs typeface="Arial"/>
              </a:rPr>
              <a:t>образования,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причем</a:t>
            </a:r>
            <a:r>
              <a:rPr sz="18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во</a:t>
            </a:r>
            <a:r>
              <a:rPr sz="18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всех</a:t>
            </a:r>
            <a:r>
              <a:rPr sz="18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регионах</a:t>
            </a:r>
            <a:r>
              <a:rPr sz="18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страны,</a:t>
            </a:r>
            <a:r>
              <a:rPr sz="18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невозможно</a:t>
            </a:r>
            <a:r>
              <a:rPr sz="1800" b="0" spc="-10" dirty="0">
                <a:solidFill>
                  <a:srgbClr val="000000"/>
                </a:solidFill>
                <a:latin typeface="Arial"/>
                <a:cs typeface="Arial"/>
              </a:rPr>
              <a:t> добиться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ничего</a:t>
            </a:r>
            <a:r>
              <a:rPr sz="18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в</a:t>
            </a:r>
            <a:r>
              <a:rPr sz="18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сфере</a:t>
            </a:r>
            <a:r>
              <a:rPr sz="18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развития.</a:t>
            </a:r>
            <a:r>
              <a:rPr sz="18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Должен,</a:t>
            </a:r>
            <a:r>
              <a:rPr sz="18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безусловно,</a:t>
            </a:r>
            <a:r>
              <a:rPr sz="1800" b="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spc="-10" dirty="0">
                <a:solidFill>
                  <a:srgbClr val="000000"/>
                </a:solidFill>
                <a:latin typeface="Arial"/>
                <a:cs typeface="Arial"/>
              </a:rPr>
              <a:t>соблюдаться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базовый</a:t>
            </a:r>
            <a:r>
              <a:rPr sz="18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принцип</a:t>
            </a:r>
            <a:r>
              <a:rPr sz="18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системы</a:t>
            </a:r>
            <a:r>
              <a:rPr sz="18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российского</a:t>
            </a:r>
            <a:r>
              <a:rPr sz="18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образования</a:t>
            </a:r>
            <a:r>
              <a:rPr sz="1800" b="0" spc="-1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—</a:t>
            </a:r>
            <a:r>
              <a:rPr sz="18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spc="-25" dirty="0">
                <a:solidFill>
                  <a:srgbClr val="000000"/>
                </a:solidFill>
                <a:latin typeface="Arial"/>
                <a:cs typeface="Arial"/>
              </a:rPr>
              <a:t>это </a:t>
            </a:r>
            <a:r>
              <a:rPr sz="1800" b="0" spc="-10" dirty="0">
                <a:solidFill>
                  <a:srgbClr val="000000"/>
                </a:solidFill>
                <a:latin typeface="Arial"/>
                <a:cs typeface="Arial"/>
              </a:rPr>
              <a:t>справедливость,</a:t>
            </a:r>
            <a:r>
              <a:rPr sz="1800" b="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то</a:t>
            </a:r>
            <a:r>
              <a:rPr sz="1800" b="0" spc="-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есть</a:t>
            </a:r>
            <a:r>
              <a:rPr sz="1800" b="0" spc="-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доступность</a:t>
            </a:r>
            <a:r>
              <a:rPr sz="1800" b="0" spc="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spc="-10" dirty="0">
                <a:solidFill>
                  <a:srgbClr val="000000"/>
                </a:solidFill>
                <a:latin typeface="Arial"/>
                <a:cs typeface="Arial"/>
              </a:rPr>
              <a:t>качественного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образования</a:t>
            </a:r>
            <a:r>
              <a:rPr spc="-20" dirty="0"/>
              <a:t> </a:t>
            </a:r>
            <a:r>
              <a:rPr dirty="0"/>
              <a:t>для</a:t>
            </a:r>
            <a:r>
              <a:rPr spc="-50" dirty="0"/>
              <a:t> </a:t>
            </a:r>
            <a:r>
              <a:rPr dirty="0"/>
              <a:t>каждого</a:t>
            </a:r>
            <a:r>
              <a:rPr spc="-40" dirty="0"/>
              <a:t> </a:t>
            </a:r>
            <a:r>
              <a:rPr dirty="0"/>
              <a:t>ребенка</a:t>
            </a:r>
            <a:r>
              <a:rPr spc="-30" dirty="0"/>
              <a:t> </a:t>
            </a:r>
            <a:r>
              <a:rPr dirty="0"/>
              <a:t>в</a:t>
            </a:r>
            <a:r>
              <a:rPr spc="-35" dirty="0"/>
              <a:t> </a:t>
            </a:r>
            <a:r>
              <a:rPr spc="-10" dirty="0"/>
              <a:t>соответствии</a:t>
            </a:r>
            <a:r>
              <a:rPr spc="-35" dirty="0"/>
              <a:t> </a:t>
            </a:r>
            <a:r>
              <a:rPr dirty="0"/>
              <a:t>с</a:t>
            </a:r>
            <a:r>
              <a:rPr spc="-45" dirty="0"/>
              <a:t> </a:t>
            </a:r>
            <a:r>
              <a:rPr spc="-25" dirty="0"/>
              <a:t>его</a:t>
            </a: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/>
              <a:t>интересами</a:t>
            </a:r>
            <a:r>
              <a:rPr spc="-45" dirty="0"/>
              <a:t> </a:t>
            </a:r>
            <a:r>
              <a:rPr dirty="0"/>
              <a:t>и</a:t>
            </a:r>
            <a:r>
              <a:rPr spc="-35" dirty="0"/>
              <a:t> </a:t>
            </a:r>
            <a:r>
              <a:rPr dirty="0"/>
              <a:t>способностями,</a:t>
            </a:r>
            <a:r>
              <a:rPr spc="-30" dirty="0"/>
              <a:t> </a:t>
            </a:r>
            <a:r>
              <a:rPr dirty="0"/>
              <a:t>причем</a:t>
            </a:r>
            <a:r>
              <a:rPr spc="-45" dirty="0"/>
              <a:t> </a:t>
            </a:r>
            <a:r>
              <a:rPr dirty="0"/>
              <a:t>независимо</a:t>
            </a:r>
            <a:r>
              <a:rPr spc="-50" dirty="0"/>
              <a:t> </a:t>
            </a:r>
            <a:r>
              <a:rPr dirty="0"/>
              <a:t>от</a:t>
            </a:r>
            <a:r>
              <a:rPr spc="-25" dirty="0"/>
              <a:t> </a:t>
            </a:r>
            <a:r>
              <a:rPr spc="-10" dirty="0"/>
              <a:t>того, </a:t>
            </a:r>
            <a:r>
              <a:rPr dirty="0"/>
              <a:t>где</a:t>
            </a:r>
            <a:r>
              <a:rPr spc="-40" dirty="0"/>
              <a:t> </a:t>
            </a:r>
            <a:r>
              <a:rPr dirty="0"/>
              <a:t>он</a:t>
            </a:r>
            <a:r>
              <a:rPr spc="-30" dirty="0"/>
              <a:t> </a:t>
            </a:r>
            <a:r>
              <a:rPr dirty="0"/>
              <a:t>живет</a:t>
            </a:r>
            <a:r>
              <a:rPr spc="-20" dirty="0"/>
              <a:t> </a:t>
            </a:r>
            <a:r>
              <a:rPr dirty="0"/>
              <a:t>—</a:t>
            </a:r>
            <a:r>
              <a:rPr spc="-30" dirty="0"/>
              <a:t> </a:t>
            </a:r>
            <a:r>
              <a:rPr dirty="0"/>
              <a:t>в</a:t>
            </a:r>
            <a:r>
              <a:rPr spc="-35" dirty="0"/>
              <a:t> </a:t>
            </a:r>
            <a:r>
              <a:rPr dirty="0"/>
              <a:t>городе</a:t>
            </a:r>
            <a:r>
              <a:rPr spc="-25" dirty="0"/>
              <a:t> </a:t>
            </a:r>
            <a:r>
              <a:rPr dirty="0"/>
              <a:t>или</a:t>
            </a:r>
            <a:r>
              <a:rPr spc="-60" dirty="0"/>
              <a:t> </a:t>
            </a:r>
            <a:r>
              <a:rPr dirty="0"/>
              <a:t>деревне,</a:t>
            </a:r>
            <a:r>
              <a:rPr spc="-20" dirty="0"/>
              <a:t> </a:t>
            </a:r>
            <a:r>
              <a:rPr dirty="0"/>
              <a:t>в</a:t>
            </a:r>
            <a:r>
              <a:rPr spc="-35" dirty="0"/>
              <a:t> </a:t>
            </a:r>
            <a:r>
              <a:rPr dirty="0"/>
              <a:t>Москве</a:t>
            </a:r>
            <a:r>
              <a:rPr spc="-35" dirty="0"/>
              <a:t> </a:t>
            </a:r>
            <a:r>
              <a:rPr dirty="0"/>
              <a:t>или</a:t>
            </a:r>
            <a:r>
              <a:rPr spc="-45" dirty="0"/>
              <a:t> </a:t>
            </a:r>
            <a:r>
              <a:rPr spc="-10" dirty="0"/>
              <a:t>любом </a:t>
            </a:r>
            <a:r>
              <a:rPr dirty="0"/>
              <a:t>другом</a:t>
            </a:r>
            <a:r>
              <a:rPr spc="-50" dirty="0"/>
              <a:t> </a:t>
            </a:r>
            <a:r>
              <a:rPr dirty="0"/>
              <a:t>регионе</a:t>
            </a:r>
            <a:r>
              <a:rPr spc="-40" dirty="0"/>
              <a:t> </a:t>
            </a:r>
            <a:r>
              <a:rPr dirty="0"/>
              <a:t>страны,</a:t>
            </a:r>
            <a:r>
              <a:rPr spc="-35" dirty="0"/>
              <a:t> </a:t>
            </a:r>
            <a:r>
              <a:rPr dirty="0"/>
              <a:t>независимо</a:t>
            </a:r>
            <a:r>
              <a:rPr spc="-65" dirty="0"/>
              <a:t> </a:t>
            </a:r>
            <a:r>
              <a:rPr dirty="0"/>
              <a:t>от</a:t>
            </a:r>
            <a:r>
              <a:rPr spc="-50" dirty="0"/>
              <a:t> </a:t>
            </a:r>
            <a:r>
              <a:rPr dirty="0"/>
              <a:t>того,</a:t>
            </a:r>
            <a:r>
              <a:rPr spc="-55" dirty="0"/>
              <a:t> </a:t>
            </a:r>
            <a:r>
              <a:rPr dirty="0"/>
              <a:t>где</a:t>
            </a:r>
            <a:r>
              <a:rPr spc="-55" dirty="0"/>
              <a:t> </a:t>
            </a:r>
            <a:r>
              <a:rPr dirty="0"/>
              <a:t>учится</a:t>
            </a:r>
            <a:r>
              <a:rPr spc="-10" dirty="0"/>
              <a:t> </a:t>
            </a:r>
            <a:r>
              <a:rPr dirty="0"/>
              <a:t>—</a:t>
            </a:r>
            <a:r>
              <a:rPr spc="-45" dirty="0"/>
              <a:t> </a:t>
            </a:r>
            <a:r>
              <a:rPr spc="-50" dirty="0"/>
              <a:t>в </a:t>
            </a:r>
            <a:r>
              <a:rPr spc="-10" dirty="0"/>
              <a:t>государственной </a:t>
            </a:r>
            <a:r>
              <a:rPr dirty="0"/>
              <a:t>школе</a:t>
            </a:r>
            <a:r>
              <a:rPr spc="-30" dirty="0"/>
              <a:t> </a:t>
            </a:r>
            <a:r>
              <a:rPr dirty="0"/>
              <a:t>или</a:t>
            </a:r>
            <a:r>
              <a:rPr spc="-50" dirty="0"/>
              <a:t> </a:t>
            </a:r>
            <a:r>
              <a:rPr dirty="0"/>
              <a:t>частной,</a:t>
            </a:r>
            <a:r>
              <a:rPr spc="-35" dirty="0"/>
              <a:t> </a:t>
            </a:r>
            <a:r>
              <a:rPr dirty="0"/>
              <a:t>и,</a:t>
            </a:r>
            <a:r>
              <a:rPr spc="-30" dirty="0"/>
              <a:t> </a:t>
            </a:r>
            <a:r>
              <a:rPr dirty="0"/>
              <a:t>конечно,</a:t>
            </a:r>
            <a:r>
              <a:rPr spc="-20" dirty="0"/>
              <a:t> </a:t>
            </a:r>
            <a:r>
              <a:rPr spc="-10" dirty="0"/>
              <a:t>независимо </a:t>
            </a:r>
            <a:r>
              <a:rPr dirty="0"/>
              <a:t>от</a:t>
            </a:r>
            <a:r>
              <a:rPr spc="-75" dirty="0"/>
              <a:t> </a:t>
            </a:r>
            <a:r>
              <a:rPr dirty="0"/>
              <a:t>социального</a:t>
            </a:r>
            <a:r>
              <a:rPr spc="-65" dirty="0"/>
              <a:t> </a:t>
            </a:r>
            <a:r>
              <a:rPr dirty="0"/>
              <a:t>статуса</a:t>
            </a:r>
            <a:r>
              <a:rPr spc="-45" dirty="0"/>
              <a:t> </a:t>
            </a:r>
            <a:r>
              <a:rPr dirty="0"/>
              <a:t>и</a:t>
            </a:r>
            <a:r>
              <a:rPr spc="-70" dirty="0"/>
              <a:t> </a:t>
            </a:r>
            <a:r>
              <a:rPr dirty="0"/>
              <a:t>доходов</a:t>
            </a:r>
            <a:r>
              <a:rPr spc="-50" dirty="0"/>
              <a:t> </a:t>
            </a:r>
            <a:r>
              <a:rPr spc="-10" dirty="0"/>
              <a:t>родителей»</a:t>
            </a: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1687" y="3867911"/>
            <a:ext cx="4463796" cy="2769108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852663" y="1241024"/>
            <a:ext cx="7275830" cy="5408295"/>
            <a:chOff x="4852663" y="1241024"/>
            <a:chExt cx="7275830" cy="54082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9386" y="1241024"/>
              <a:ext cx="4768792" cy="540775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52663" y="3357372"/>
              <a:ext cx="379228" cy="28803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232653" y="3411474"/>
              <a:ext cx="2232660" cy="190500"/>
            </a:xfrm>
            <a:custGeom>
              <a:avLst/>
              <a:gdLst/>
              <a:ahLst/>
              <a:cxnLst/>
              <a:rect l="l" t="t" r="r" b="b"/>
              <a:pathLst>
                <a:path w="2232659" h="190500">
                  <a:moveTo>
                    <a:pt x="2042032" y="0"/>
                  </a:moveTo>
                  <a:lnTo>
                    <a:pt x="2041829" y="76150"/>
                  </a:lnTo>
                  <a:lnTo>
                    <a:pt x="2060828" y="76200"/>
                  </a:lnTo>
                  <a:lnTo>
                    <a:pt x="2060702" y="114300"/>
                  </a:lnTo>
                  <a:lnTo>
                    <a:pt x="2041728" y="114300"/>
                  </a:lnTo>
                  <a:lnTo>
                    <a:pt x="2041525" y="190500"/>
                  </a:lnTo>
                  <a:lnTo>
                    <a:pt x="2194946" y="114300"/>
                  </a:lnTo>
                  <a:lnTo>
                    <a:pt x="2060702" y="114300"/>
                  </a:lnTo>
                  <a:lnTo>
                    <a:pt x="2195045" y="114250"/>
                  </a:lnTo>
                  <a:lnTo>
                    <a:pt x="2232279" y="95758"/>
                  </a:lnTo>
                  <a:lnTo>
                    <a:pt x="2042032" y="0"/>
                  </a:lnTo>
                  <a:close/>
                </a:path>
                <a:path w="2232659" h="190500">
                  <a:moveTo>
                    <a:pt x="2041829" y="76150"/>
                  </a:moveTo>
                  <a:lnTo>
                    <a:pt x="2041728" y="114250"/>
                  </a:lnTo>
                  <a:lnTo>
                    <a:pt x="2060702" y="114300"/>
                  </a:lnTo>
                  <a:lnTo>
                    <a:pt x="2060828" y="76200"/>
                  </a:lnTo>
                  <a:lnTo>
                    <a:pt x="2041829" y="76150"/>
                  </a:lnTo>
                  <a:close/>
                </a:path>
                <a:path w="2232659" h="190500">
                  <a:moveTo>
                    <a:pt x="0" y="70865"/>
                  </a:moveTo>
                  <a:lnTo>
                    <a:pt x="0" y="108965"/>
                  </a:lnTo>
                  <a:lnTo>
                    <a:pt x="2041728" y="114250"/>
                  </a:lnTo>
                  <a:lnTo>
                    <a:pt x="2041829" y="76150"/>
                  </a:lnTo>
                  <a:lnTo>
                    <a:pt x="0" y="7086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205733" y="69342"/>
            <a:ext cx="632206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1F377A"/>
                </a:solidFill>
              </a:rPr>
              <a:t>Идеальная</a:t>
            </a:r>
            <a:r>
              <a:rPr sz="3200" spc="-140" dirty="0">
                <a:solidFill>
                  <a:srgbClr val="1F377A"/>
                </a:solidFill>
              </a:rPr>
              <a:t> </a:t>
            </a:r>
            <a:r>
              <a:rPr sz="3200" dirty="0">
                <a:solidFill>
                  <a:srgbClr val="1F377A"/>
                </a:solidFill>
              </a:rPr>
              <a:t>Российская</a:t>
            </a:r>
            <a:r>
              <a:rPr sz="3200" spc="-145" dirty="0">
                <a:solidFill>
                  <a:srgbClr val="1F377A"/>
                </a:solidFill>
              </a:rPr>
              <a:t> </a:t>
            </a:r>
            <a:r>
              <a:rPr sz="3200" spc="-10" dirty="0">
                <a:solidFill>
                  <a:srgbClr val="1F377A"/>
                </a:solidFill>
              </a:rPr>
              <a:t>школа?</a:t>
            </a:r>
            <a:endParaRPr sz="3200"/>
          </a:p>
        </p:txBody>
      </p:sp>
      <p:grpSp>
        <p:nvGrpSpPr>
          <p:cNvPr id="7" name="object 7"/>
          <p:cNvGrpSpPr/>
          <p:nvPr/>
        </p:nvGrpSpPr>
        <p:grpSpPr>
          <a:xfrm>
            <a:off x="563880" y="617219"/>
            <a:ext cx="4197350" cy="5695315"/>
            <a:chOff x="563880" y="617219"/>
            <a:chExt cx="4197350" cy="5695315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6928" y="620267"/>
              <a:ext cx="4191000" cy="568909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66928" y="620267"/>
              <a:ext cx="4191000" cy="5689600"/>
            </a:xfrm>
            <a:custGeom>
              <a:avLst/>
              <a:gdLst/>
              <a:ahLst/>
              <a:cxnLst/>
              <a:rect l="l" t="t" r="r" b="b"/>
              <a:pathLst>
                <a:path w="4191000" h="5689600">
                  <a:moveTo>
                    <a:pt x="0" y="307467"/>
                  </a:moveTo>
                  <a:lnTo>
                    <a:pt x="3333" y="262034"/>
                  </a:lnTo>
                  <a:lnTo>
                    <a:pt x="13017" y="218670"/>
                  </a:lnTo>
                  <a:lnTo>
                    <a:pt x="28576" y="177851"/>
                  </a:lnTo>
                  <a:lnTo>
                    <a:pt x="49533" y="140052"/>
                  </a:lnTo>
                  <a:lnTo>
                    <a:pt x="75414" y="105750"/>
                  </a:lnTo>
                  <a:lnTo>
                    <a:pt x="105743" y="75419"/>
                  </a:lnTo>
                  <a:lnTo>
                    <a:pt x="140043" y="49537"/>
                  </a:lnTo>
                  <a:lnTo>
                    <a:pt x="177840" y="28578"/>
                  </a:lnTo>
                  <a:lnTo>
                    <a:pt x="218658" y="13018"/>
                  </a:lnTo>
                  <a:lnTo>
                    <a:pt x="262021" y="3333"/>
                  </a:lnTo>
                  <a:lnTo>
                    <a:pt x="307454" y="0"/>
                  </a:lnTo>
                  <a:lnTo>
                    <a:pt x="3883533" y="0"/>
                  </a:lnTo>
                  <a:lnTo>
                    <a:pt x="3928965" y="3333"/>
                  </a:lnTo>
                  <a:lnTo>
                    <a:pt x="3972329" y="13018"/>
                  </a:lnTo>
                  <a:lnTo>
                    <a:pt x="4013148" y="28578"/>
                  </a:lnTo>
                  <a:lnTo>
                    <a:pt x="4050947" y="49537"/>
                  </a:lnTo>
                  <a:lnTo>
                    <a:pt x="4085249" y="75419"/>
                  </a:lnTo>
                  <a:lnTo>
                    <a:pt x="4115580" y="105750"/>
                  </a:lnTo>
                  <a:lnTo>
                    <a:pt x="4141462" y="140052"/>
                  </a:lnTo>
                  <a:lnTo>
                    <a:pt x="4162421" y="177851"/>
                  </a:lnTo>
                  <a:lnTo>
                    <a:pt x="4177981" y="218670"/>
                  </a:lnTo>
                  <a:lnTo>
                    <a:pt x="4187666" y="262034"/>
                  </a:lnTo>
                  <a:lnTo>
                    <a:pt x="4191000" y="307467"/>
                  </a:lnTo>
                  <a:lnTo>
                    <a:pt x="4191000" y="5381637"/>
                  </a:lnTo>
                  <a:lnTo>
                    <a:pt x="4187666" y="5427070"/>
                  </a:lnTo>
                  <a:lnTo>
                    <a:pt x="4177981" y="5470433"/>
                  </a:lnTo>
                  <a:lnTo>
                    <a:pt x="4162421" y="5511251"/>
                  </a:lnTo>
                  <a:lnTo>
                    <a:pt x="4141462" y="5549048"/>
                  </a:lnTo>
                  <a:lnTo>
                    <a:pt x="4115580" y="5583348"/>
                  </a:lnTo>
                  <a:lnTo>
                    <a:pt x="4085249" y="5613677"/>
                  </a:lnTo>
                  <a:lnTo>
                    <a:pt x="4050947" y="5639558"/>
                  </a:lnTo>
                  <a:lnTo>
                    <a:pt x="4013148" y="5660515"/>
                  </a:lnTo>
                  <a:lnTo>
                    <a:pt x="3972329" y="5676074"/>
                  </a:lnTo>
                  <a:lnTo>
                    <a:pt x="3928965" y="5685758"/>
                  </a:lnTo>
                  <a:lnTo>
                    <a:pt x="3883533" y="5689092"/>
                  </a:lnTo>
                  <a:lnTo>
                    <a:pt x="307454" y="5689092"/>
                  </a:lnTo>
                  <a:lnTo>
                    <a:pt x="262021" y="5685758"/>
                  </a:lnTo>
                  <a:lnTo>
                    <a:pt x="218658" y="5676074"/>
                  </a:lnTo>
                  <a:lnTo>
                    <a:pt x="177840" y="5660515"/>
                  </a:lnTo>
                  <a:lnTo>
                    <a:pt x="140043" y="5639558"/>
                  </a:lnTo>
                  <a:lnTo>
                    <a:pt x="105743" y="5613677"/>
                  </a:lnTo>
                  <a:lnTo>
                    <a:pt x="75414" y="5583348"/>
                  </a:lnTo>
                  <a:lnTo>
                    <a:pt x="49533" y="5549048"/>
                  </a:lnTo>
                  <a:lnTo>
                    <a:pt x="28576" y="5511251"/>
                  </a:lnTo>
                  <a:lnTo>
                    <a:pt x="13017" y="5470433"/>
                  </a:lnTo>
                  <a:lnTo>
                    <a:pt x="3333" y="5427070"/>
                  </a:lnTo>
                  <a:lnTo>
                    <a:pt x="0" y="5381637"/>
                  </a:lnTo>
                  <a:lnTo>
                    <a:pt x="0" y="307467"/>
                  </a:lnTo>
                  <a:close/>
                </a:path>
              </a:pathLst>
            </a:custGeom>
            <a:ln w="6096">
              <a:solidFill>
                <a:srgbClr val="3682F1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21746" y="2503226"/>
            <a:ext cx="309880" cy="177863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315"/>
              </a:lnSpc>
            </a:pP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П</a:t>
            </a:r>
            <a:r>
              <a:rPr sz="2000" b="1" spc="-26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р</a:t>
            </a:r>
            <a:r>
              <a:rPr sz="2000" b="1" spc="-26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о</a:t>
            </a:r>
            <a:r>
              <a:rPr sz="2000" b="1" spc="-26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120" dirty="0">
                <a:solidFill>
                  <a:srgbClr val="FF0000"/>
                </a:solidFill>
                <a:latin typeface="Arial"/>
                <a:cs typeface="Arial"/>
              </a:rPr>
              <a:t>бл</a:t>
            </a:r>
            <a:r>
              <a:rPr sz="2000" b="1" spc="-28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е</a:t>
            </a:r>
            <a:r>
              <a:rPr sz="2000" b="1" spc="-28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м</a:t>
            </a:r>
            <a:r>
              <a:rPr sz="2000" b="1" spc="-25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ы</a:t>
            </a:r>
            <a:r>
              <a:rPr sz="2000" b="1" spc="-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0" dirty="0">
                <a:solidFill>
                  <a:srgbClr val="FF0000"/>
                </a:solidFill>
                <a:latin typeface="Arial"/>
                <a:cs typeface="Arial"/>
              </a:rPr>
              <a:t>*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4799" y="5845251"/>
            <a:ext cx="3393440" cy="4394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499"/>
              </a:lnSpc>
              <a:spcBef>
                <a:spcPts val="95"/>
              </a:spcBef>
            </a:pPr>
            <a:r>
              <a:rPr sz="1100" b="1" spc="-10" dirty="0">
                <a:latin typeface="Arial"/>
                <a:cs typeface="Arial"/>
              </a:rPr>
              <a:t>*</a:t>
            </a:r>
            <a:r>
              <a:rPr sz="800" spc="-10" dirty="0">
                <a:latin typeface="Arial"/>
                <a:cs typeface="Arial"/>
              </a:rPr>
              <a:t>экспресс-исследование</a:t>
            </a:r>
            <a:r>
              <a:rPr sz="800" dirty="0">
                <a:latin typeface="Arial"/>
                <a:cs typeface="Arial"/>
              </a:rPr>
              <a:t> ФГБНУ</a:t>
            </a:r>
            <a:r>
              <a:rPr sz="800" spc="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«Институт</a:t>
            </a:r>
            <a:r>
              <a:rPr sz="800" spc="-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управления</a:t>
            </a:r>
            <a:r>
              <a:rPr sz="800" spc="25" dirty="0">
                <a:latin typeface="Arial"/>
                <a:cs typeface="Arial"/>
              </a:rPr>
              <a:t> </a:t>
            </a:r>
            <a:r>
              <a:rPr sz="800" spc="-10" dirty="0">
                <a:latin typeface="Arial"/>
                <a:cs typeface="Arial"/>
              </a:rPr>
              <a:t>образованием </a:t>
            </a:r>
            <a:r>
              <a:rPr sz="800" dirty="0">
                <a:latin typeface="Arial"/>
                <a:cs typeface="Arial"/>
              </a:rPr>
              <a:t>Российской</a:t>
            </a:r>
            <a:r>
              <a:rPr sz="800" spc="-3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академии</a:t>
            </a:r>
            <a:r>
              <a:rPr sz="800" spc="-1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образования»:</a:t>
            </a:r>
            <a:r>
              <a:rPr sz="800" spc="-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социальные</a:t>
            </a:r>
            <a:r>
              <a:rPr sz="800" spc="-3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сети,</a:t>
            </a:r>
            <a:r>
              <a:rPr sz="800" spc="-3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обзор</a:t>
            </a:r>
            <a:r>
              <a:rPr sz="800" spc="-20" dirty="0">
                <a:latin typeface="Arial"/>
                <a:cs typeface="Arial"/>
              </a:rPr>
              <a:t> </a:t>
            </a:r>
            <a:r>
              <a:rPr sz="800" spc="-10" dirty="0">
                <a:latin typeface="Arial"/>
                <a:cs typeface="Arial"/>
              </a:rPr>
              <a:t>научных исследований,</a:t>
            </a:r>
            <a:r>
              <a:rPr sz="800" spc="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январь</a:t>
            </a:r>
            <a:r>
              <a:rPr sz="800" spc="15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2022</a:t>
            </a:r>
            <a:r>
              <a:rPr sz="800" spc="25" dirty="0">
                <a:latin typeface="Arial"/>
                <a:cs typeface="Arial"/>
              </a:rPr>
              <a:t> </a:t>
            </a:r>
            <a:r>
              <a:rPr sz="800" spc="-25" dirty="0">
                <a:latin typeface="Arial"/>
                <a:cs typeface="Arial"/>
              </a:rPr>
              <a:t>г.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60416" y="2995040"/>
            <a:ext cx="25596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1F377A"/>
                </a:solidFill>
                <a:latin typeface="Arial"/>
                <a:cs typeface="Arial"/>
              </a:rPr>
              <a:t>Войти</a:t>
            </a:r>
            <a:r>
              <a:rPr sz="1800" b="1" spc="30" dirty="0">
                <a:solidFill>
                  <a:srgbClr val="1F377A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1F377A"/>
                </a:solidFill>
                <a:latin typeface="Arial"/>
                <a:cs typeface="Arial"/>
              </a:rPr>
              <a:t>в</a:t>
            </a:r>
            <a:r>
              <a:rPr sz="1800" b="1" spc="-10" dirty="0">
                <a:solidFill>
                  <a:srgbClr val="1F377A"/>
                </a:solidFill>
                <a:latin typeface="Arial"/>
                <a:cs typeface="Arial"/>
              </a:rPr>
              <a:t> 10-</a:t>
            </a:r>
            <a:r>
              <a:rPr sz="1800" b="1" dirty="0">
                <a:solidFill>
                  <a:srgbClr val="1F377A"/>
                </a:solidFill>
                <a:latin typeface="Arial"/>
                <a:cs typeface="Arial"/>
              </a:rPr>
              <a:t>ку</a:t>
            </a:r>
            <a:r>
              <a:rPr sz="1800" b="1" spc="-5" dirty="0">
                <a:solidFill>
                  <a:srgbClr val="1F377A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1F377A"/>
                </a:solidFill>
                <a:latin typeface="Arial"/>
                <a:cs typeface="Arial"/>
              </a:rPr>
              <a:t>лучших!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8415273" y="613918"/>
            <a:ext cx="3513454" cy="5702300"/>
            <a:chOff x="8415273" y="613918"/>
            <a:chExt cx="3513454" cy="5702300"/>
          </a:xfrm>
        </p:grpSpPr>
        <p:sp>
          <p:nvSpPr>
            <p:cNvPr id="14" name="object 14"/>
            <p:cNvSpPr/>
            <p:nvPr/>
          </p:nvSpPr>
          <p:spPr>
            <a:xfrm>
              <a:off x="8421623" y="620268"/>
              <a:ext cx="3500754" cy="5689600"/>
            </a:xfrm>
            <a:custGeom>
              <a:avLst/>
              <a:gdLst/>
              <a:ahLst/>
              <a:cxnLst/>
              <a:rect l="l" t="t" r="r" b="b"/>
              <a:pathLst>
                <a:path w="3500754" h="5689600">
                  <a:moveTo>
                    <a:pt x="3243833" y="0"/>
                  </a:moveTo>
                  <a:lnTo>
                    <a:pt x="256794" y="0"/>
                  </a:lnTo>
                  <a:lnTo>
                    <a:pt x="210625" y="4136"/>
                  </a:lnTo>
                  <a:lnTo>
                    <a:pt x="167175" y="16061"/>
                  </a:lnTo>
                  <a:lnTo>
                    <a:pt x="127169" y="35051"/>
                  </a:lnTo>
                  <a:lnTo>
                    <a:pt x="91330" y="60383"/>
                  </a:lnTo>
                  <a:lnTo>
                    <a:pt x="60383" y="91330"/>
                  </a:lnTo>
                  <a:lnTo>
                    <a:pt x="35051" y="127169"/>
                  </a:lnTo>
                  <a:lnTo>
                    <a:pt x="16061" y="167175"/>
                  </a:lnTo>
                  <a:lnTo>
                    <a:pt x="4136" y="210625"/>
                  </a:lnTo>
                  <a:lnTo>
                    <a:pt x="0" y="256794"/>
                  </a:lnTo>
                  <a:lnTo>
                    <a:pt x="0" y="5432285"/>
                  </a:lnTo>
                  <a:lnTo>
                    <a:pt x="4136" y="5478447"/>
                  </a:lnTo>
                  <a:lnTo>
                    <a:pt x="16061" y="5521894"/>
                  </a:lnTo>
                  <a:lnTo>
                    <a:pt x="35051" y="5561901"/>
                  </a:lnTo>
                  <a:lnTo>
                    <a:pt x="60383" y="5597743"/>
                  </a:lnTo>
                  <a:lnTo>
                    <a:pt x="91330" y="5628695"/>
                  </a:lnTo>
                  <a:lnTo>
                    <a:pt x="127169" y="5654031"/>
                  </a:lnTo>
                  <a:lnTo>
                    <a:pt x="167175" y="5673025"/>
                  </a:lnTo>
                  <a:lnTo>
                    <a:pt x="210625" y="5684954"/>
                  </a:lnTo>
                  <a:lnTo>
                    <a:pt x="256794" y="5689092"/>
                  </a:lnTo>
                  <a:lnTo>
                    <a:pt x="3243833" y="5689092"/>
                  </a:lnTo>
                  <a:lnTo>
                    <a:pt x="3290002" y="5684954"/>
                  </a:lnTo>
                  <a:lnTo>
                    <a:pt x="3333452" y="5673025"/>
                  </a:lnTo>
                  <a:lnTo>
                    <a:pt x="3373458" y="5654031"/>
                  </a:lnTo>
                  <a:lnTo>
                    <a:pt x="3409297" y="5628695"/>
                  </a:lnTo>
                  <a:lnTo>
                    <a:pt x="3440244" y="5597743"/>
                  </a:lnTo>
                  <a:lnTo>
                    <a:pt x="3465576" y="5561901"/>
                  </a:lnTo>
                  <a:lnTo>
                    <a:pt x="3484566" y="5521894"/>
                  </a:lnTo>
                  <a:lnTo>
                    <a:pt x="3496491" y="5478447"/>
                  </a:lnTo>
                  <a:lnTo>
                    <a:pt x="3500628" y="5432285"/>
                  </a:lnTo>
                  <a:lnTo>
                    <a:pt x="3500628" y="256794"/>
                  </a:lnTo>
                  <a:lnTo>
                    <a:pt x="3496491" y="210625"/>
                  </a:lnTo>
                  <a:lnTo>
                    <a:pt x="3484566" y="167175"/>
                  </a:lnTo>
                  <a:lnTo>
                    <a:pt x="3465576" y="127169"/>
                  </a:lnTo>
                  <a:lnTo>
                    <a:pt x="3440244" y="91330"/>
                  </a:lnTo>
                  <a:lnTo>
                    <a:pt x="3409297" y="60383"/>
                  </a:lnTo>
                  <a:lnTo>
                    <a:pt x="3373458" y="35052"/>
                  </a:lnTo>
                  <a:lnTo>
                    <a:pt x="3333452" y="16061"/>
                  </a:lnTo>
                  <a:lnTo>
                    <a:pt x="3290002" y="4136"/>
                  </a:lnTo>
                  <a:lnTo>
                    <a:pt x="32438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421623" y="620268"/>
              <a:ext cx="3500754" cy="5689600"/>
            </a:xfrm>
            <a:custGeom>
              <a:avLst/>
              <a:gdLst/>
              <a:ahLst/>
              <a:cxnLst/>
              <a:rect l="l" t="t" r="r" b="b"/>
              <a:pathLst>
                <a:path w="3500754" h="5689600">
                  <a:moveTo>
                    <a:pt x="0" y="256794"/>
                  </a:moveTo>
                  <a:lnTo>
                    <a:pt x="4136" y="210625"/>
                  </a:lnTo>
                  <a:lnTo>
                    <a:pt x="16061" y="167175"/>
                  </a:lnTo>
                  <a:lnTo>
                    <a:pt x="35051" y="127169"/>
                  </a:lnTo>
                  <a:lnTo>
                    <a:pt x="60383" y="91330"/>
                  </a:lnTo>
                  <a:lnTo>
                    <a:pt x="91330" y="60383"/>
                  </a:lnTo>
                  <a:lnTo>
                    <a:pt x="127169" y="35051"/>
                  </a:lnTo>
                  <a:lnTo>
                    <a:pt x="167175" y="16061"/>
                  </a:lnTo>
                  <a:lnTo>
                    <a:pt x="210625" y="4136"/>
                  </a:lnTo>
                  <a:lnTo>
                    <a:pt x="256794" y="0"/>
                  </a:lnTo>
                  <a:lnTo>
                    <a:pt x="3243833" y="0"/>
                  </a:lnTo>
                  <a:lnTo>
                    <a:pt x="3290002" y="4136"/>
                  </a:lnTo>
                  <a:lnTo>
                    <a:pt x="3333452" y="16061"/>
                  </a:lnTo>
                  <a:lnTo>
                    <a:pt x="3373458" y="35052"/>
                  </a:lnTo>
                  <a:lnTo>
                    <a:pt x="3409297" y="60383"/>
                  </a:lnTo>
                  <a:lnTo>
                    <a:pt x="3440244" y="91330"/>
                  </a:lnTo>
                  <a:lnTo>
                    <a:pt x="3465576" y="127169"/>
                  </a:lnTo>
                  <a:lnTo>
                    <a:pt x="3484566" y="167175"/>
                  </a:lnTo>
                  <a:lnTo>
                    <a:pt x="3496491" y="210625"/>
                  </a:lnTo>
                  <a:lnTo>
                    <a:pt x="3500628" y="256794"/>
                  </a:lnTo>
                  <a:lnTo>
                    <a:pt x="3500628" y="5432285"/>
                  </a:lnTo>
                  <a:lnTo>
                    <a:pt x="3496491" y="5478447"/>
                  </a:lnTo>
                  <a:lnTo>
                    <a:pt x="3484566" y="5521894"/>
                  </a:lnTo>
                  <a:lnTo>
                    <a:pt x="3465576" y="5561901"/>
                  </a:lnTo>
                  <a:lnTo>
                    <a:pt x="3440244" y="5597743"/>
                  </a:lnTo>
                  <a:lnTo>
                    <a:pt x="3409297" y="5628695"/>
                  </a:lnTo>
                  <a:lnTo>
                    <a:pt x="3373458" y="5654031"/>
                  </a:lnTo>
                  <a:lnTo>
                    <a:pt x="3333452" y="5673025"/>
                  </a:lnTo>
                  <a:lnTo>
                    <a:pt x="3290002" y="5684954"/>
                  </a:lnTo>
                  <a:lnTo>
                    <a:pt x="3243833" y="5689092"/>
                  </a:lnTo>
                  <a:lnTo>
                    <a:pt x="256794" y="5689092"/>
                  </a:lnTo>
                  <a:lnTo>
                    <a:pt x="210625" y="5684954"/>
                  </a:lnTo>
                  <a:lnTo>
                    <a:pt x="167175" y="5673025"/>
                  </a:lnTo>
                  <a:lnTo>
                    <a:pt x="127169" y="5654031"/>
                  </a:lnTo>
                  <a:lnTo>
                    <a:pt x="91330" y="5628695"/>
                  </a:lnTo>
                  <a:lnTo>
                    <a:pt x="60383" y="5597743"/>
                  </a:lnTo>
                  <a:lnTo>
                    <a:pt x="35051" y="5561901"/>
                  </a:lnTo>
                  <a:lnTo>
                    <a:pt x="16061" y="5521894"/>
                  </a:lnTo>
                  <a:lnTo>
                    <a:pt x="4136" y="5478447"/>
                  </a:lnTo>
                  <a:lnTo>
                    <a:pt x="0" y="5432285"/>
                  </a:lnTo>
                  <a:lnTo>
                    <a:pt x="0" y="256794"/>
                  </a:lnTo>
                  <a:close/>
                </a:path>
              </a:pathLst>
            </a:custGeom>
            <a:ln w="12192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644127" y="781812"/>
              <a:ext cx="3161030" cy="203200"/>
            </a:xfrm>
            <a:custGeom>
              <a:avLst/>
              <a:gdLst/>
              <a:ahLst/>
              <a:cxnLst/>
              <a:rect l="l" t="t" r="r" b="b"/>
              <a:pathLst>
                <a:path w="3161029" h="203200">
                  <a:moveTo>
                    <a:pt x="3160776" y="0"/>
                  </a:moveTo>
                  <a:lnTo>
                    <a:pt x="0" y="0"/>
                  </a:lnTo>
                  <a:lnTo>
                    <a:pt x="0" y="202691"/>
                  </a:lnTo>
                  <a:lnTo>
                    <a:pt x="3160776" y="202691"/>
                  </a:lnTo>
                  <a:lnTo>
                    <a:pt x="31607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8839581" y="654811"/>
            <a:ext cx="27724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Ключевые</a:t>
            </a:r>
            <a:r>
              <a:rPr sz="1800" b="1" spc="-8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направления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703689" y="1433829"/>
            <a:ext cx="85725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ЗНАНИЕ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7545323" y="1269491"/>
            <a:ext cx="2022475" cy="4968240"/>
            <a:chOff x="7545323" y="1269491"/>
            <a:chExt cx="2022475" cy="4968240"/>
          </a:xfrm>
        </p:grpSpPr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09659" y="1269491"/>
              <a:ext cx="818388" cy="54102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09659" y="1886711"/>
              <a:ext cx="818388" cy="54102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09659" y="2534411"/>
              <a:ext cx="818388" cy="54102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09659" y="3182112"/>
              <a:ext cx="818388" cy="54101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09659" y="3831336"/>
              <a:ext cx="818388" cy="54101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45323" y="2442972"/>
              <a:ext cx="854964" cy="213817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35567" y="5696712"/>
              <a:ext cx="816864" cy="54102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688323" y="4440936"/>
              <a:ext cx="816863" cy="54101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49283" y="5056632"/>
              <a:ext cx="818387" cy="541019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9703689" y="2020061"/>
            <a:ext cx="11334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ЗДОРОВЬЕ</a:t>
            </a:r>
            <a:endParaRPr sz="16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9703689" y="2639313"/>
            <a:ext cx="139319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0" dirty="0">
                <a:latin typeface="Arial"/>
                <a:cs typeface="Arial"/>
              </a:rPr>
              <a:t>ТВОРЧЕСТВО</a:t>
            </a:r>
            <a:endParaRPr sz="16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703689" y="3343731"/>
            <a:ext cx="143129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ВОСПИТАНИЕ</a:t>
            </a:r>
            <a:endParaRPr sz="16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703689" y="4000627"/>
            <a:ext cx="202882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ПРОФОРИЕНТАЦИЯ</a:t>
            </a:r>
            <a:endParaRPr sz="16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30604" y="6320739"/>
            <a:ext cx="100120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1F377A"/>
                </a:solidFill>
                <a:latin typeface="Calibri"/>
                <a:cs typeface="Calibri"/>
              </a:rPr>
              <a:t>Единое</a:t>
            </a:r>
            <a:r>
              <a:rPr sz="2800" b="1" spc="-105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1F377A"/>
                </a:solidFill>
                <a:latin typeface="Calibri"/>
                <a:cs typeface="Calibri"/>
              </a:rPr>
              <a:t>образовательное</a:t>
            </a:r>
            <a:r>
              <a:rPr sz="2800" b="1" spc="-45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1F377A"/>
                </a:solidFill>
                <a:latin typeface="Calibri"/>
                <a:cs typeface="Calibri"/>
              </a:rPr>
              <a:t>пространство</a:t>
            </a:r>
            <a:r>
              <a:rPr sz="2800" b="1" spc="-90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2800" b="1" dirty="0">
                <a:solidFill>
                  <a:srgbClr val="1F377A"/>
                </a:solidFill>
                <a:latin typeface="Calibri"/>
                <a:cs typeface="Calibri"/>
              </a:rPr>
              <a:t>(обучение</a:t>
            </a:r>
            <a:r>
              <a:rPr sz="2800" b="1" spc="-80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2800" b="1" dirty="0">
                <a:solidFill>
                  <a:srgbClr val="1F377A"/>
                </a:solidFill>
                <a:latin typeface="Calibri"/>
                <a:cs typeface="Calibri"/>
              </a:rPr>
              <a:t>и</a:t>
            </a:r>
            <a:r>
              <a:rPr sz="2800" b="1" spc="-80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1F377A"/>
                </a:solidFill>
                <a:latin typeface="Calibri"/>
                <a:cs typeface="Calibri"/>
              </a:rPr>
              <a:t>воспитание)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04799" y="588009"/>
            <a:ext cx="4045585" cy="2681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5979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С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о</a:t>
            </a:r>
            <a:r>
              <a:rPr sz="1800" b="1" spc="-2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ц</a:t>
            </a:r>
            <a:r>
              <a:rPr sz="1800" b="1" spc="-204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и</a:t>
            </a:r>
            <a:r>
              <a:rPr sz="1800" b="1" spc="-204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а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л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ь</a:t>
            </a:r>
            <a:r>
              <a:rPr sz="1800" b="1" spc="-204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н</a:t>
            </a:r>
            <a:r>
              <a:rPr sz="1800" b="1" spc="-2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ы</a:t>
            </a:r>
            <a:r>
              <a:rPr sz="1800" b="1" spc="-204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е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spc="-5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25"/>
              </a:spcBef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Проблема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личностного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и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профессионального</a:t>
            </a:r>
            <a:endParaRPr sz="1200">
              <a:latin typeface="Arial"/>
              <a:cs typeface="Arial"/>
            </a:endParaRPr>
          </a:p>
          <a:p>
            <a:pPr marL="184785">
              <a:lnSpc>
                <a:spcPct val="100000"/>
              </a:lnSpc>
              <a:spcBef>
                <a:spcPts val="5"/>
              </a:spcBef>
            </a:pPr>
            <a:r>
              <a:rPr sz="1200" spc="-10" dirty="0">
                <a:latin typeface="Arial"/>
                <a:cs typeface="Arial"/>
              </a:rPr>
              <a:t>самоопределения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детей</a:t>
            </a:r>
            <a:endParaRPr sz="1200">
              <a:latin typeface="Arial"/>
              <a:cs typeface="Arial"/>
            </a:endParaRPr>
          </a:p>
          <a:p>
            <a:pPr marL="184785" marR="56070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dirty="0">
                <a:latin typeface="Arial"/>
                <a:cs typeface="Arial"/>
              </a:rPr>
              <a:t>Замещение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традиционного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общения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сетевым, интернет-</a:t>
            </a:r>
            <a:r>
              <a:rPr sz="1200" dirty="0">
                <a:latin typeface="Arial"/>
                <a:cs typeface="Arial"/>
              </a:rPr>
              <a:t>зависимость,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кибербуллинг</a:t>
            </a:r>
            <a:endParaRPr sz="1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Неоднородность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условий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семейного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воспитания</a:t>
            </a:r>
            <a:endParaRPr sz="1200">
              <a:latin typeface="Arial"/>
              <a:cs typeface="Arial"/>
            </a:endParaRPr>
          </a:p>
          <a:p>
            <a:pPr marL="184785" marR="284480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dirty="0">
                <a:latin typeface="Arial"/>
                <a:cs typeface="Arial"/>
              </a:rPr>
              <a:t>Низкая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мотивация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к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обучению,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самообразованию, саморазвитию</a:t>
            </a:r>
            <a:endParaRPr sz="1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dirty="0">
                <a:latin typeface="Arial"/>
                <a:cs typeface="Arial"/>
              </a:rPr>
              <a:t>Учащение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случаев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социально-опасного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поведения</a:t>
            </a:r>
            <a:endParaRPr sz="1200">
              <a:latin typeface="Arial"/>
              <a:cs typeface="Arial"/>
            </a:endParaRPr>
          </a:p>
          <a:p>
            <a:pPr marL="184785" marR="161290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Неоднородность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организации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досуга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во </a:t>
            </a:r>
            <a:r>
              <a:rPr sz="1200" spc="-10" dirty="0">
                <a:latin typeface="Arial"/>
                <a:cs typeface="Arial"/>
              </a:rPr>
              <a:t>внеурочное время</a:t>
            </a:r>
            <a:endParaRPr sz="1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dirty="0">
                <a:latin typeface="Arial"/>
                <a:cs typeface="Arial"/>
              </a:rPr>
              <a:t>Рост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числа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обучающихся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с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ОВЗ,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с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инвалидностью</a:t>
            </a:r>
            <a:endParaRPr sz="1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dirty="0">
                <a:latin typeface="Arial"/>
                <a:cs typeface="Arial"/>
              </a:rPr>
              <a:t>Рост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числа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обучающихся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с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неродным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русским</a:t>
            </a:r>
            <a:r>
              <a:rPr sz="1200" spc="-10" dirty="0">
                <a:latin typeface="Arial"/>
                <a:cs typeface="Arial"/>
              </a:rPr>
              <a:t> языком</a:t>
            </a:r>
            <a:endParaRPr sz="1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Проблемы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с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организацией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питания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99312" y="3466922"/>
            <a:ext cx="3882390" cy="2308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>
              <a:lnSpc>
                <a:spcPts val="214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П</a:t>
            </a:r>
            <a:r>
              <a:rPr sz="1800" b="1" spc="-204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р</a:t>
            </a:r>
            <a:r>
              <a:rPr sz="1800" b="1" spc="-2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о</a:t>
            </a:r>
            <a:r>
              <a:rPr sz="1800" b="1" spc="-2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ф</a:t>
            </a:r>
            <a:r>
              <a:rPr sz="1800" b="1" spc="-27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е</a:t>
            </a:r>
            <a:r>
              <a:rPr sz="1800" b="1" spc="-2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с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с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и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о</a:t>
            </a:r>
            <a:r>
              <a:rPr sz="1800" b="1" spc="-2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н</a:t>
            </a:r>
            <a:r>
              <a:rPr sz="1800" b="1" spc="-2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а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л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ь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н</a:t>
            </a:r>
            <a:r>
              <a:rPr sz="1800" b="1" spc="-2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ы</a:t>
            </a:r>
            <a:r>
              <a:rPr sz="1800" b="1" spc="-204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е</a:t>
            </a:r>
            <a:r>
              <a:rPr sz="1800" b="1" spc="-210" dirty="0">
                <a:latin typeface="Arial"/>
                <a:cs typeface="Arial"/>
              </a:rPr>
              <a:t> </a:t>
            </a:r>
            <a:r>
              <a:rPr sz="1800" b="1" spc="-5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184785" indent="-172720">
              <a:lnSpc>
                <a:spcPts val="1420"/>
              </a:lnSpc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Увеличение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непедагогической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нагрузки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учителей</a:t>
            </a:r>
            <a:endParaRPr sz="1200">
              <a:latin typeface="Arial"/>
              <a:cs typeface="Arial"/>
            </a:endParaRPr>
          </a:p>
          <a:p>
            <a:pPr marL="184785" marR="5080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Привлечение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репетиторов </a:t>
            </a:r>
            <a:r>
              <a:rPr sz="1200" dirty="0">
                <a:latin typeface="Arial"/>
                <a:cs typeface="Arial"/>
              </a:rPr>
              <a:t>для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достижения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высоких образовательных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результатов</a:t>
            </a:r>
            <a:endParaRPr sz="1200">
              <a:latin typeface="Arial"/>
              <a:cs typeface="Arial"/>
            </a:endParaRPr>
          </a:p>
          <a:p>
            <a:pPr marL="184785" marR="764540" indent="-172720">
              <a:lnSpc>
                <a:spcPct val="100000"/>
              </a:lnSpc>
              <a:spcBef>
                <a:spcPts val="5"/>
              </a:spcBef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Неоднородность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подходов</a:t>
            </a:r>
            <a:r>
              <a:rPr sz="1200" dirty="0">
                <a:latin typeface="Arial"/>
                <a:cs typeface="Arial"/>
              </a:rPr>
              <a:t> к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организации образовательной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среды</a:t>
            </a:r>
            <a:endParaRPr sz="1200">
              <a:latin typeface="Arial"/>
              <a:cs typeface="Arial"/>
            </a:endParaRPr>
          </a:p>
          <a:p>
            <a:pPr marL="184785" marR="55689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Неоднородность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уровня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профессиональной компетентности</a:t>
            </a:r>
            <a:r>
              <a:rPr sz="1200" spc="5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учителей</a:t>
            </a:r>
            <a:endParaRPr sz="1200">
              <a:latin typeface="Arial"/>
              <a:cs typeface="Arial"/>
            </a:endParaRPr>
          </a:p>
          <a:p>
            <a:pPr marL="184785" marR="71945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spc="-10" dirty="0">
                <a:latin typeface="Arial"/>
                <a:cs typeface="Arial"/>
              </a:rPr>
              <a:t>Неоднородность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программного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и</a:t>
            </a:r>
            <a:r>
              <a:rPr sz="1200" spc="3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учебно- методического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обеспечения</a:t>
            </a:r>
            <a:endParaRPr sz="1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buChar char="•"/>
              <a:tabLst>
                <a:tab pos="185420" algn="l"/>
              </a:tabLst>
            </a:pPr>
            <a:r>
              <a:rPr sz="1200" dirty="0">
                <a:latin typeface="Arial"/>
                <a:cs typeface="Arial"/>
              </a:rPr>
              <a:t>Дефицит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отдельных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групп</a:t>
            </a:r>
            <a:r>
              <a:rPr sz="1200" spc="-10" dirty="0">
                <a:latin typeface="Arial"/>
                <a:cs typeface="Arial"/>
              </a:rPr>
              <a:t> педагогических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кадров</a:t>
            </a:r>
            <a:endParaRPr sz="1200">
              <a:latin typeface="Arial"/>
              <a:cs typeface="Arial"/>
            </a:endParaRPr>
          </a:p>
          <a:p>
            <a:pPr marL="184785">
              <a:lnSpc>
                <a:spcPct val="100000"/>
              </a:lnSpc>
            </a:pPr>
            <a:r>
              <a:rPr sz="1200" spc="-10" dirty="0">
                <a:latin typeface="Arial"/>
                <a:cs typeface="Arial"/>
              </a:rPr>
              <a:t>(логопед,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дефектолог,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психолог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и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др.)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9666223" y="5754420"/>
            <a:ext cx="2050414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30" dirty="0">
                <a:latin typeface="Arial"/>
                <a:cs typeface="Arial"/>
              </a:rPr>
              <a:t>ОБРАЗОВАТЕЛЬНАЯ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10" dirty="0">
                <a:latin typeface="Arial"/>
                <a:cs typeface="Arial"/>
              </a:rPr>
              <a:t>СРЕДА</a:t>
            </a:r>
            <a:endParaRPr sz="16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824461" y="6468871"/>
            <a:ext cx="14605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808080"/>
                </a:solidFill>
                <a:latin typeface="Arial"/>
                <a:cs typeface="Arial"/>
              </a:rPr>
              <a:t>3</a:t>
            </a:r>
            <a:endParaRPr sz="17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703689" y="4506848"/>
            <a:ext cx="9607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УЧИТЕЛЬ</a:t>
            </a:r>
            <a:endParaRPr sz="1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666223" y="5114925"/>
            <a:ext cx="20897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ШКОЛЬНЫЙ</a:t>
            </a:r>
            <a:r>
              <a:rPr sz="1600" spc="-50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КЛИМАТ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290924" y="1241024"/>
            <a:ext cx="7837805" cy="5408295"/>
            <a:chOff x="4290924" y="1241024"/>
            <a:chExt cx="7837805" cy="54082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9386" y="1241024"/>
              <a:ext cx="4768792" cy="540775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54424" y="1966156"/>
              <a:ext cx="7049134" cy="2574290"/>
            </a:xfrm>
            <a:custGeom>
              <a:avLst/>
              <a:gdLst/>
              <a:ahLst/>
              <a:cxnLst/>
              <a:rect l="l" t="t" r="r" b="b"/>
              <a:pathLst>
                <a:path w="7049134" h="2574290">
                  <a:moveTo>
                    <a:pt x="4097171" y="1092384"/>
                  </a:moveTo>
                  <a:lnTo>
                    <a:pt x="4066358" y="1057517"/>
                  </a:lnTo>
                  <a:lnTo>
                    <a:pt x="4040680" y="1019949"/>
                  </a:lnTo>
                  <a:lnTo>
                    <a:pt x="4020137" y="980170"/>
                  </a:lnTo>
                  <a:lnTo>
                    <a:pt x="4004730" y="938672"/>
                  </a:lnTo>
                  <a:lnTo>
                    <a:pt x="3994459" y="895944"/>
                  </a:lnTo>
                  <a:lnTo>
                    <a:pt x="3989323" y="852477"/>
                  </a:lnTo>
                  <a:lnTo>
                    <a:pt x="3989323" y="808763"/>
                  </a:lnTo>
                  <a:lnTo>
                    <a:pt x="3994459" y="765293"/>
                  </a:lnTo>
                  <a:lnTo>
                    <a:pt x="4004730" y="722556"/>
                  </a:lnTo>
                  <a:lnTo>
                    <a:pt x="4020137" y="681044"/>
                  </a:lnTo>
                  <a:lnTo>
                    <a:pt x="4040680" y="641247"/>
                  </a:lnTo>
                  <a:lnTo>
                    <a:pt x="4066358" y="603656"/>
                  </a:lnTo>
                  <a:lnTo>
                    <a:pt x="4097171" y="568763"/>
                  </a:lnTo>
                  <a:lnTo>
                    <a:pt x="4558054" y="107753"/>
                  </a:lnTo>
                  <a:lnTo>
                    <a:pt x="4592948" y="76966"/>
                  </a:lnTo>
                  <a:lnTo>
                    <a:pt x="4630538" y="51311"/>
                  </a:lnTo>
                  <a:lnTo>
                    <a:pt x="4670335" y="30786"/>
                  </a:lnTo>
                  <a:lnTo>
                    <a:pt x="4711847" y="15393"/>
                  </a:lnTo>
                  <a:lnTo>
                    <a:pt x="4754584" y="5131"/>
                  </a:lnTo>
                  <a:lnTo>
                    <a:pt x="4798055" y="0"/>
                  </a:lnTo>
                  <a:lnTo>
                    <a:pt x="4841769" y="0"/>
                  </a:lnTo>
                  <a:lnTo>
                    <a:pt x="4885235" y="5131"/>
                  </a:lnTo>
                  <a:lnTo>
                    <a:pt x="4927963" y="15393"/>
                  </a:lnTo>
                  <a:lnTo>
                    <a:pt x="4969462" y="30786"/>
                  </a:lnTo>
                  <a:lnTo>
                    <a:pt x="5009241" y="51311"/>
                  </a:lnTo>
                  <a:lnTo>
                    <a:pt x="5046809" y="76966"/>
                  </a:lnTo>
                  <a:lnTo>
                    <a:pt x="5081675" y="107753"/>
                  </a:lnTo>
                  <a:lnTo>
                    <a:pt x="5542685" y="568763"/>
                  </a:lnTo>
                  <a:lnTo>
                    <a:pt x="5573499" y="603656"/>
                  </a:lnTo>
                  <a:lnTo>
                    <a:pt x="5599177" y="641247"/>
                  </a:lnTo>
                  <a:lnTo>
                    <a:pt x="5619719" y="681044"/>
                  </a:lnTo>
                  <a:lnTo>
                    <a:pt x="5635126" y="722556"/>
                  </a:lnTo>
                  <a:lnTo>
                    <a:pt x="5645397" y="765293"/>
                  </a:lnTo>
                  <a:lnTo>
                    <a:pt x="5650533" y="808763"/>
                  </a:lnTo>
                  <a:lnTo>
                    <a:pt x="5650533" y="852477"/>
                  </a:lnTo>
                  <a:lnTo>
                    <a:pt x="5645397" y="895944"/>
                  </a:lnTo>
                  <a:lnTo>
                    <a:pt x="5635126" y="938672"/>
                  </a:lnTo>
                  <a:lnTo>
                    <a:pt x="5619719" y="980170"/>
                  </a:lnTo>
                  <a:lnTo>
                    <a:pt x="5599177" y="1019949"/>
                  </a:lnTo>
                  <a:lnTo>
                    <a:pt x="5573499" y="1057517"/>
                  </a:lnTo>
                  <a:lnTo>
                    <a:pt x="5542685" y="1092384"/>
                  </a:lnTo>
                  <a:lnTo>
                    <a:pt x="5081675" y="1553394"/>
                  </a:lnTo>
                  <a:lnTo>
                    <a:pt x="5046809" y="1584207"/>
                  </a:lnTo>
                  <a:lnTo>
                    <a:pt x="5009241" y="1609885"/>
                  </a:lnTo>
                  <a:lnTo>
                    <a:pt x="4969462" y="1630428"/>
                  </a:lnTo>
                  <a:lnTo>
                    <a:pt x="4927963" y="1645835"/>
                  </a:lnTo>
                  <a:lnTo>
                    <a:pt x="4885235" y="1656106"/>
                  </a:lnTo>
                  <a:lnTo>
                    <a:pt x="4841769" y="1661241"/>
                  </a:lnTo>
                  <a:lnTo>
                    <a:pt x="4798055" y="1661241"/>
                  </a:lnTo>
                  <a:lnTo>
                    <a:pt x="4754584" y="1656106"/>
                  </a:lnTo>
                  <a:lnTo>
                    <a:pt x="4711847" y="1645835"/>
                  </a:lnTo>
                  <a:lnTo>
                    <a:pt x="4670335" y="1630428"/>
                  </a:lnTo>
                  <a:lnTo>
                    <a:pt x="4630538" y="1609885"/>
                  </a:lnTo>
                  <a:lnTo>
                    <a:pt x="4592948" y="1584207"/>
                  </a:lnTo>
                  <a:lnTo>
                    <a:pt x="4558054" y="1553394"/>
                  </a:lnTo>
                  <a:lnTo>
                    <a:pt x="4097171" y="1092384"/>
                  </a:lnTo>
                  <a:close/>
                </a:path>
                <a:path w="7049134" h="2574290">
                  <a:moveTo>
                    <a:pt x="2764433" y="1987099"/>
                  </a:moveTo>
                  <a:lnTo>
                    <a:pt x="2733620" y="1952232"/>
                  </a:lnTo>
                  <a:lnTo>
                    <a:pt x="2707942" y="1914664"/>
                  </a:lnTo>
                  <a:lnTo>
                    <a:pt x="2687399" y="1874885"/>
                  </a:lnTo>
                  <a:lnTo>
                    <a:pt x="2671992" y="1833387"/>
                  </a:lnTo>
                  <a:lnTo>
                    <a:pt x="2661721" y="1790659"/>
                  </a:lnTo>
                  <a:lnTo>
                    <a:pt x="2656585" y="1747192"/>
                  </a:lnTo>
                  <a:lnTo>
                    <a:pt x="2656585" y="1703478"/>
                  </a:lnTo>
                  <a:lnTo>
                    <a:pt x="2661721" y="1660008"/>
                  </a:lnTo>
                  <a:lnTo>
                    <a:pt x="2671992" y="1617271"/>
                  </a:lnTo>
                  <a:lnTo>
                    <a:pt x="2687399" y="1575759"/>
                  </a:lnTo>
                  <a:lnTo>
                    <a:pt x="2707942" y="1535962"/>
                  </a:lnTo>
                  <a:lnTo>
                    <a:pt x="2733620" y="1498371"/>
                  </a:lnTo>
                  <a:lnTo>
                    <a:pt x="2764433" y="1463478"/>
                  </a:lnTo>
                  <a:lnTo>
                    <a:pt x="3225316" y="1002468"/>
                  </a:lnTo>
                  <a:lnTo>
                    <a:pt x="3260210" y="971681"/>
                  </a:lnTo>
                  <a:lnTo>
                    <a:pt x="3297800" y="946026"/>
                  </a:lnTo>
                  <a:lnTo>
                    <a:pt x="3337597" y="925501"/>
                  </a:lnTo>
                  <a:lnTo>
                    <a:pt x="3379109" y="910108"/>
                  </a:lnTo>
                  <a:lnTo>
                    <a:pt x="3421846" y="899846"/>
                  </a:lnTo>
                  <a:lnTo>
                    <a:pt x="3465317" y="894714"/>
                  </a:lnTo>
                  <a:lnTo>
                    <a:pt x="3509031" y="894714"/>
                  </a:lnTo>
                  <a:lnTo>
                    <a:pt x="3552497" y="899846"/>
                  </a:lnTo>
                  <a:lnTo>
                    <a:pt x="3595225" y="910108"/>
                  </a:lnTo>
                  <a:lnTo>
                    <a:pt x="3636724" y="925501"/>
                  </a:lnTo>
                  <a:lnTo>
                    <a:pt x="3676503" y="946026"/>
                  </a:lnTo>
                  <a:lnTo>
                    <a:pt x="3714071" y="971681"/>
                  </a:lnTo>
                  <a:lnTo>
                    <a:pt x="3748937" y="1002468"/>
                  </a:lnTo>
                  <a:lnTo>
                    <a:pt x="4209947" y="1463478"/>
                  </a:lnTo>
                  <a:lnTo>
                    <a:pt x="4240761" y="1498371"/>
                  </a:lnTo>
                  <a:lnTo>
                    <a:pt x="4266439" y="1535962"/>
                  </a:lnTo>
                  <a:lnTo>
                    <a:pt x="4286981" y="1575759"/>
                  </a:lnTo>
                  <a:lnTo>
                    <a:pt x="4302388" y="1617271"/>
                  </a:lnTo>
                  <a:lnTo>
                    <a:pt x="4312659" y="1660008"/>
                  </a:lnTo>
                  <a:lnTo>
                    <a:pt x="4317795" y="1703478"/>
                  </a:lnTo>
                  <a:lnTo>
                    <a:pt x="4317795" y="1747192"/>
                  </a:lnTo>
                  <a:lnTo>
                    <a:pt x="4312659" y="1790659"/>
                  </a:lnTo>
                  <a:lnTo>
                    <a:pt x="4302388" y="1833387"/>
                  </a:lnTo>
                  <a:lnTo>
                    <a:pt x="4286981" y="1874885"/>
                  </a:lnTo>
                  <a:lnTo>
                    <a:pt x="4266439" y="1914664"/>
                  </a:lnTo>
                  <a:lnTo>
                    <a:pt x="4240761" y="1952232"/>
                  </a:lnTo>
                  <a:lnTo>
                    <a:pt x="4209947" y="1987099"/>
                  </a:lnTo>
                  <a:lnTo>
                    <a:pt x="3748937" y="2448109"/>
                  </a:lnTo>
                  <a:lnTo>
                    <a:pt x="3714071" y="2478922"/>
                  </a:lnTo>
                  <a:lnTo>
                    <a:pt x="3676503" y="2504600"/>
                  </a:lnTo>
                  <a:lnTo>
                    <a:pt x="3636724" y="2525143"/>
                  </a:lnTo>
                  <a:lnTo>
                    <a:pt x="3595225" y="2540550"/>
                  </a:lnTo>
                  <a:lnTo>
                    <a:pt x="3552497" y="2550821"/>
                  </a:lnTo>
                  <a:lnTo>
                    <a:pt x="3509031" y="2555956"/>
                  </a:lnTo>
                  <a:lnTo>
                    <a:pt x="3465317" y="2555956"/>
                  </a:lnTo>
                  <a:lnTo>
                    <a:pt x="3421846" y="2550821"/>
                  </a:lnTo>
                  <a:lnTo>
                    <a:pt x="3379109" y="2540550"/>
                  </a:lnTo>
                  <a:lnTo>
                    <a:pt x="3337597" y="2525143"/>
                  </a:lnTo>
                  <a:lnTo>
                    <a:pt x="3297800" y="2504600"/>
                  </a:lnTo>
                  <a:lnTo>
                    <a:pt x="3260210" y="2478922"/>
                  </a:lnTo>
                  <a:lnTo>
                    <a:pt x="3225316" y="2448109"/>
                  </a:lnTo>
                  <a:lnTo>
                    <a:pt x="2764433" y="1987099"/>
                  </a:lnTo>
                  <a:close/>
                </a:path>
                <a:path w="7049134" h="2574290">
                  <a:moveTo>
                    <a:pt x="107847" y="2005006"/>
                  </a:moveTo>
                  <a:lnTo>
                    <a:pt x="77034" y="1970112"/>
                  </a:lnTo>
                  <a:lnTo>
                    <a:pt x="51356" y="1932522"/>
                  </a:lnTo>
                  <a:lnTo>
                    <a:pt x="30813" y="1892725"/>
                  </a:lnTo>
                  <a:lnTo>
                    <a:pt x="15406" y="1851212"/>
                  </a:lnTo>
                  <a:lnTo>
                    <a:pt x="5135" y="1808476"/>
                  </a:lnTo>
                  <a:lnTo>
                    <a:pt x="0" y="1765005"/>
                  </a:lnTo>
                  <a:lnTo>
                    <a:pt x="0" y="1721291"/>
                  </a:lnTo>
                  <a:lnTo>
                    <a:pt x="5135" y="1677824"/>
                  </a:lnTo>
                  <a:lnTo>
                    <a:pt x="15406" y="1635097"/>
                  </a:lnTo>
                  <a:lnTo>
                    <a:pt x="30813" y="1593598"/>
                  </a:lnTo>
                  <a:lnTo>
                    <a:pt x="51356" y="1553819"/>
                  </a:lnTo>
                  <a:lnTo>
                    <a:pt x="77034" y="1516251"/>
                  </a:lnTo>
                  <a:lnTo>
                    <a:pt x="107847" y="1481385"/>
                  </a:lnTo>
                  <a:lnTo>
                    <a:pt x="568857" y="1020375"/>
                  </a:lnTo>
                  <a:lnTo>
                    <a:pt x="603724" y="989561"/>
                  </a:lnTo>
                  <a:lnTo>
                    <a:pt x="641292" y="963883"/>
                  </a:lnTo>
                  <a:lnTo>
                    <a:pt x="681071" y="943340"/>
                  </a:lnTo>
                  <a:lnTo>
                    <a:pt x="722569" y="927934"/>
                  </a:lnTo>
                  <a:lnTo>
                    <a:pt x="765297" y="917662"/>
                  </a:lnTo>
                  <a:lnTo>
                    <a:pt x="808763" y="912527"/>
                  </a:lnTo>
                  <a:lnTo>
                    <a:pt x="852477" y="912527"/>
                  </a:lnTo>
                  <a:lnTo>
                    <a:pt x="895948" y="917662"/>
                  </a:lnTo>
                  <a:lnTo>
                    <a:pt x="938685" y="927934"/>
                  </a:lnTo>
                  <a:lnTo>
                    <a:pt x="980197" y="943340"/>
                  </a:lnTo>
                  <a:lnTo>
                    <a:pt x="1019994" y="963883"/>
                  </a:lnTo>
                  <a:lnTo>
                    <a:pt x="1057585" y="989561"/>
                  </a:lnTo>
                  <a:lnTo>
                    <a:pt x="1092478" y="1020375"/>
                  </a:lnTo>
                  <a:lnTo>
                    <a:pt x="1553488" y="1481385"/>
                  </a:lnTo>
                  <a:lnTo>
                    <a:pt x="1584275" y="1516251"/>
                  </a:lnTo>
                  <a:lnTo>
                    <a:pt x="1609930" y="1553819"/>
                  </a:lnTo>
                  <a:lnTo>
                    <a:pt x="1630455" y="1593598"/>
                  </a:lnTo>
                  <a:lnTo>
                    <a:pt x="1645848" y="1635097"/>
                  </a:lnTo>
                  <a:lnTo>
                    <a:pt x="1656110" y="1677824"/>
                  </a:lnTo>
                  <a:lnTo>
                    <a:pt x="1661241" y="1721291"/>
                  </a:lnTo>
                  <a:lnTo>
                    <a:pt x="1661241" y="1765005"/>
                  </a:lnTo>
                  <a:lnTo>
                    <a:pt x="1656110" y="1808476"/>
                  </a:lnTo>
                  <a:lnTo>
                    <a:pt x="1645848" y="1851212"/>
                  </a:lnTo>
                  <a:lnTo>
                    <a:pt x="1630455" y="1892725"/>
                  </a:lnTo>
                  <a:lnTo>
                    <a:pt x="1609930" y="1932522"/>
                  </a:lnTo>
                  <a:lnTo>
                    <a:pt x="1584275" y="1970112"/>
                  </a:lnTo>
                  <a:lnTo>
                    <a:pt x="1553488" y="2005006"/>
                  </a:lnTo>
                  <a:lnTo>
                    <a:pt x="1092478" y="2465889"/>
                  </a:lnTo>
                  <a:lnTo>
                    <a:pt x="1057585" y="2496702"/>
                  </a:lnTo>
                  <a:lnTo>
                    <a:pt x="1019994" y="2522380"/>
                  </a:lnTo>
                  <a:lnTo>
                    <a:pt x="980197" y="2542923"/>
                  </a:lnTo>
                  <a:lnTo>
                    <a:pt x="938685" y="2558330"/>
                  </a:lnTo>
                  <a:lnTo>
                    <a:pt x="895948" y="2568601"/>
                  </a:lnTo>
                  <a:lnTo>
                    <a:pt x="852477" y="2573736"/>
                  </a:lnTo>
                  <a:lnTo>
                    <a:pt x="808763" y="2573736"/>
                  </a:lnTo>
                  <a:lnTo>
                    <a:pt x="765297" y="2568601"/>
                  </a:lnTo>
                  <a:lnTo>
                    <a:pt x="722569" y="2558330"/>
                  </a:lnTo>
                  <a:lnTo>
                    <a:pt x="681071" y="2542923"/>
                  </a:lnTo>
                  <a:lnTo>
                    <a:pt x="641292" y="2522380"/>
                  </a:lnTo>
                  <a:lnTo>
                    <a:pt x="603724" y="2496702"/>
                  </a:lnTo>
                  <a:lnTo>
                    <a:pt x="568857" y="2465889"/>
                  </a:lnTo>
                  <a:lnTo>
                    <a:pt x="107847" y="2005006"/>
                  </a:lnTo>
                  <a:close/>
                </a:path>
                <a:path w="7049134" h="2574290">
                  <a:moveTo>
                    <a:pt x="1431568" y="1092384"/>
                  </a:moveTo>
                  <a:lnTo>
                    <a:pt x="1400782" y="1057517"/>
                  </a:lnTo>
                  <a:lnTo>
                    <a:pt x="1375126" y="1019949"/>
                  </a:lnTo>
                  <a:lnTo>
                    <a:pt x="1354602" y="980170"/>
                  </a:lnTo>
                  <a:lnTo>
                    <a:pt x="1339208" y="938672"/>
                  </a:lnTo>
                  <a:lnTo>
                    <a:pt x="1328946" y="895944"/>
                  </a:lnTo>
                  <a:lnTo>
                    <a:pt x="1323815" y="852477"/>
                  </a:lnTo>
                  <a:lnTo>
                    <a:pt x="1323815" y="808763"/>
                  </a:lnTo>
                  <a:lnTo>
                    <a:pt x="1328946" y="765293"/>
                  </a:lnTo>
                  <a:lnTo>
                    <a:pt x="1339208" y="722556"/>
                  </a:lnTo>
                  <a:lnTo>
                    <a:pt x="1354602" y="681044"/>
                  </a:lnTo>
                  <a:lnTo>
                    <a:pt x="1375126" y="641247"/>
                  </a:lnTo>
                  <a:lnTo>
                    <a:pt x="1400782" y="603656"/>
                  </a:lnTo>
                  <a:lnTo>
                    <a:pt x="1431568" y="568763"/>
                  </a:lnTo>
                  <a:lnTo>
                    <a:pt x="1892578" y="107753"/>
                  </a:lnTo>
                  <a:lnTo>
                    <a:pt x="1927472" y="76966"/>
                  </a:lnTo>
                  <a:lnTo>
                    <a:pt x="1965062" y="51311"/>
                  </a:lnTo>
                  <a:lnTo>
                    <a:pt x="2004859" y="30786"/>
                  </a:lnTo>
                  <a:lnTo>
                    <a:pt x="2046371" y="15393"/>
                  </a:lnTo>
                  <a:lnTo>
                    <a:pt x="2089108" y="5131"/>
                  </a:lnTo>
                  <a:lnTo>
                    <a:pt x="2132579" y="0"/>
                  </a:lnTo>
                  <a:lnTo>
                    <a:pt x="2176293" y="0"/>
                  </a:lnTo>
                  <a:lnTo>
                    <a:pt x="2219759" y="5131"/>
                  </a:lnTo>
                  <a:lnTo>
                    <a:pt x="2262487" y="15393"/>
                  </a:lnTo>
                  <a:lnTo>
                    <a:pt x="2303986" y="30786"/>
                  </a:lnTo>
                  <a:lnTo>
                    <a:pt x="2343765" y="51311"/>
                  </a:lnTo>
                  <a:lnTo>
                    <a:pt x="2381333" y="76966"/>
                  </a:lnTo>
                  <a:lnTo>
                    <a:pt x="2416199" y="107753"/>
                  </a:lnTo>
                  <a:lnTo>
                    <a:pt x="2877209" y="568763"/>
                  </a:lnTo>
                  <a:lnTo>
                    <a:pt x="2908023" y="603656"/>
                  </a:lnTo>
                  <a:lnTo>
                    <a:pt x="2933701" y="641247"/>
                  </a:lnTo>
                  <a:lnTo>
                    <a:pt x="2954243" y="681044"/>
                  </a:lnTo>
                  <a:lnTo>
                    <a:pt x="2969650" y="722556"/>
                  </a:lnTo>
                  <a:lnTo>
                    <a:pt x="2979921" y="765293"/>
                  </a:lnTo>
                  <a:lnTo>
                    <a:pt x="2985057" y="808763"/>
                  </a:lnTo>
                  <a:lnTo>
                    <a:pt x="2985057" y="852477"/>
                  </a:lnTo>
                  <a:lnTo>
                    <a:pt x="2979921" y="895944"/>
                  </a:lnTo>
                  <a:lnTo>
                    <a:pt x="2969650" y="938672"/>
                  </a:lnTo>
                  <a:lnTo>
                    <a:pt x="2954243" y="980170"/>
                  </a:lnTo>
                  <a:lnTo>
                    <a:pt x="2933701" y="1019949"/>
                  </a:lnTo>
                  <a:lnTo>
                    <a:pt x="2908023" y="1057517"/>
                  </a:lnTo>
                  <a:lnTo>
                    <a:pt x="2877209" y="1092384"/>
                  </a:lnTo>
                  <a:lnTo>
                    <a:pt x="2416199" y="1553394"/>
                  </a:lnTo>
                  <a:lnTo>
                    <a:pt x="2381333" y="1584207"/>
                  </a:lnTo>
                  <a:lnTo>
                    <a:pt x="2343765" y="1609885"/>
                  </a:lnTo>
                  <a:lnTo>
                    <a:pt x="2303986" y="1630428"/>
                  </a:lnTo>
                  <a:lnTo>
                    <a:pt x="2262487" y="1645835"/>
                  </a:lnTo>
                  <a:lnTo>
                    <a:pt x="2219759" y="1656106"/>
                  </a:lnTo>
                  <a:lnTo>
                    <a:pt x="2176293" y="1661241"/>
                  </a:lnTo>
                  <a:lnTo>
                    <a:pt x="2132579" y="1661241"/>
                  </a:lnTo>
                  <a:lnTo>
                    <a:pt x="2089108" y="1656106"/>
                  </a:lnTo>
                  <a:lnTo>
                    <a:pt x="2046371" y="1645835"/>
                  </a:lnTo>
                  <a:lnTo>
                    <a:pt x="2004859" y="1630428"/>
                  </a:lnTo>
                  <a:lnTo>
                    <a:pt x="1965062" y="1609885"/>
                  </a:lnTo>
                  <a:lnTo>
                    <a:pt x="1927472" y="1584207"/>
                  </a:lnTo>
                  <a:lnTo>
                    <a:pt x="1892578" y="1553394"/>
                  </a:lnTo>
                  <a:lnTo>
                    <a:pt x="1431568" y="1092384"/>
                  </a:lnTo>
                  <a:close/>
                </a:path>
                <a:path w="7049134" h="2574290">
                  <a:moveTo>
                    <a:pt x="5495314" y="1987099"/>
                  </a:moveTo>
                  <a:lnTo>
                    <a:pt x="5464528" y="1952232"/>
                  </a:lnTo>
                  <a:lnTo>
                    <a:pt x="5438872" y="1914664"/>
                  </a:lnTo>
                  <a:lnTo>
                    <a:pt x="5418348" y="1874885"/>
                  </a:lnTo>
                  <a:lnTo>
                    <a:pt x="5402954" y="1833387"/>
                  </a:lnTo>
                  <a:lnTo>
                    <a:pt x="5392692" y="1790659"/>
                  </a:lnTo>
                  <a:lnTo>
                    <a:pt x="5387561" y="1747192"/>
                  </a:lnTo>
                  <a:lnTo>
                    <a:pt x="5387561" y="1703478"/>
                  </a:lnTo>
                  <a:lnTo>
                    <a:pt x="5392692" y="1660008"/>
                  </a:lnTo>
                  <a:lnTo>
                    <a:pt x="5402954" y="1617271"/>
                  </a:lnTo>
                  <a:lnTo>
                    <a:pt x="5418348" y="1575759"/>
                  </a:lnTo>
                  <a:lnTo>
                    <a:pt x="5438872" y="1535962"/>
                  </a:lnTo>
                  <a:lnTo>
                    <a:pt x="5464528" y="1498371"/>
                  </a:lnTo>
                  <a:lnTo>
                    <a:pt x="5495314" y="1463478"/>
                  </a:lnTo>
                  <a:lnTo>
                    <a:pt x="5956324" y="1002468"/>
                  </a:lnTo>
                  <a:lnTo>
                    <a:pt x="5991191" y="971681"/>
                  </a:lnTo>
                  <a:lnTo>
                    <a:pt x="6028759" y="946026"/>
                  </a:lnTo>
                  <a:lnTo>
                    <a:pt x="6068538" y="925501"/>
                  </a:lnTo>
                  <a:lnTo>
                    <a:pt x="6110036" y="910108"/>
                  </a:lnTo>
                  <a:lnTo>
                    <a:pt x="6152764" y="899846"/>
                  </a:lnTo>
                  <a:lnTo>
                    <a:pt x="6196230" y="894714"/>
                  </a:lnTo>
                  <a:lnTo>
                    <a:pt x="6239944" y="894714"/>
                  </a:lnTo>
                  <a:lnTo>
                    <a:pt x="6283415" y="899846"/>
                  </a:lnTo>
                  <a:lnTo>
                    <a:pt x="6326152" y="910108"/>
                  </a:lnTo>
                  <a:lnTo>
                    <a:pt x="6367664" y="925501"/>
                  </a:lnTo>
                  <a:lnTo>
                    <a:pt x="6407461" y="946026"/>
                  </a:lnTo>
                  <a:lnTo>
                    <a:pt x="6445052" y="971681"/>
                  </a:lnTo>
                  <a:lnTo>
                    <a:pt x="6479945" y="1002468"/>
                  </a:lnTo>
                  <a:lnTo>
                    <a:pt x="6940955" y="1463478"/>
                  </a:lnTo>
                  <a:lnTo>
                    <a:pt x="6971742" y="1498371"/>
                  </a:lnTo>
                  <a:lnTo>
                    <a:pt x="6997397" y="1535962"/>
                  </a:lnTo>
                  <a:lnTo>
                    <a:pt x="7017922" y="1575759"/>
                  </a:lnTo>
                  <a:lnTo>
                    <a:pt x="7033315" y="1617271"/>
                  </a:lnTo>
                  <a:lnTo>
                    <a:pt x="7043577" y="1660008"/>
                  </a:lnTo>
                  <a:lnTo>
                    <a:pt x="7048708" y="1703478"/>
                  </a:lnTo>
                  <a:lnTo>
                    <a:pt x="7048708" y="1747192"/>
                  </a:lnTo>
                  <a:lnTo>
                    <a:pt x="7043577" y="1790659"/>
                  </a:lnTo>
                  <a:lnTo>
                    <a:pt x="7033315" y="1833387"/>
                  </a:lnTo>
                  <a:lnTo>
                    <a:pt x="7017922" y="1874885"/>
                  </a:lnTo>
                  <a:lnTo>
                    <a:pt x="6997397" y="1914664"/>
                  </a:lnTo>
                  <a:lnTo>
                    <a:pt x="6971742" y="1952232"/>
                  </a:lnTo>
                  <a:lnTo>
                    <a:pt x="6940955" y="1987099"/>
                  </a:lnTo>
                  <a:lnTo>
                    <a:pt x="6479945" y="2448109"/>
                  </a:lnTo>
                  <a:lnTo>
                    <a:pt x="6445052" y="2478922"/>
                  </a:lnTo>
                  <a:lnTo>
                    <a:pt x="6407461" y="2504600"/>
                  </a:lnTo>
                  <a:lnTo>
                    <a:pt x="6367664" y="2525143"/>
                  </a:lnTo>
                  <a:lnTo>
                    <a:pt x="6326152" y="2540550"/>
                  </a:lnTo>
                  <a:lnTo>
                    <a:pt x="6283415" y="2550821"/>
                  </a:lnTo>
                  <a:lnTo>
                    <a:pt x="6239944" y="2555956"/>
                  </a:lnTo>
                  <a:lnTo>
                    <a:pt x="6196230" y="2555956"/>
                  </a:lnTo>
                  <a:lnTo>
                    <a:pt x="6152764" y="2550821"/>
                  </a:lnTo>
                  <a:lnTo>
                    <a:pt x="6110036" y="2540550"/>
                  </a:lnTo>
                  <a:lnTo>
                    <a:pt x="6068538" y="2525143"/>
                  </a:lnTo>
                  <a:lnTo>
                    <a:pt x="6028759" y="2504600"/>
                  </a:lnTo>
                  <a:lnTo>
                    <a:pt x="5991191" y="2478922"/>
                  </a:lnTo>
                  <a:lnTo>
                    <a:pt x="5956324" y="2448109"/>
                  </a:lnTo>
                  <a:lnTo>
                    <a:pt x="5495314" y="1987099"/>
                  </a:lnTo>
                  <a:close/>
                </a:path>
              </a:pathLst>
            </a:custGeom>
            <a:ln w="127000">
              <a:solidFill>
                <a:srgbClr val="39ABC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111496" y="1898903"/>
              <a:ext cx="5526405" cy="2555875"/>
            </a:xfrm>
            <a:custGeom>
              <a:avLst/>
              <a:gdLst/>
              <a:ahLst/>
              <a:cxnLst/>
              <a:rect l="l" t="t" r="r" b="b"/>
              <a:pathLst>
                <a:path w="5526405" h="2555875">
                  <a:moveTo>
                    <a:pt x="77724" y="872109"/>
                  </a:moveTo>
                  <a:lnTo>
                    <a:pt x="51816" y="872109"/>
                  </a:lnTo>
                  <a:lnTo>
                    <a:pt x="51816" y="898017"/>
                  </a:lnTo>
                  <a:lnTo>
                    <a:pt x="77724" y="898017"/>
                  </a:lnTo>
                  <a:lnTo>
                    <a:pt x="77724" y="872109"/>
                  </a:lnTo>
                  <a:close/>
                </a:path>
                <a:path w="5526405" h="2555875">
                  <a:moveTo>
                    <a:pt x="77724" y="820293"/>
                  </a:moveTo>
                  <a:lnTo>
                    <a:pt x="51816" y="820293"/>
                  </a:lnTo>
                  <a:lnTo>
                    <a:pt x="51816" y="846201"/>
                  </a:lnTo>
                  <a:lnTo>
                    <a:pt x="77724" y="846201"/>
                  </a:lnTo>
                  <a:lnTo>
                    <a:pt x="77724" y="820293"/>
                  </a:lnTo>
                  <a:close/>
                </a:path>
                <a:path w="5526405" h="2555875">
                  <a:moveTo>
                    <a:pt x="77724" y="768477"/>
                  </a:moveTo>
                  <a:lnTo>
                    <a:pt x="51816" y="768477"/>
                  </a:lnTo>
                  <a:lnTo>
                    <a:pt x="51816" y="794385"/>
                  </a:lnTo>
                  <a:lnTo>
                    <a:pt x="77724" y="794385"/>
                  </a:lnTo>
                  <a:lnTo>
                    <a:pt x="77724" y="768477"/>
                  </a:lnTo>
                  <a:close/>
                </a:path>
                <a:path w="5526405" h="2555875">
                  <a:moveTo>
                    <a:pt x="77724" y="716661"/>
                  </a:moveTo>
                  <a:lnTo>
                    <a:pt x="51816" y="716661"/>
                  </a:lnTo>
                  <a:lnTo>
                    <a:pt x="51816" y="742569"/>
                  </a:lnTo>
                  <a:lnTo>
                    <a:pt x="77724" y="742569"/>
                  </a:lnTo>
                  <a:lnTo>
                    <a:pt x="77724" y="716661"/>
                  </a:lnTo>
                  <a:close/>
                </a:path>
                <a:path w="5526405" h="2555875">
                  <a:moveTo>
                    <a:pt x="77724" y="664845"/>
                  </a:moveTo>
                  <a:lnTo>
                    <a:pt x="51816" y="664845"/>
                  </a:lnTo>
                  <a:lnTo>
                    <a:pt x="51816" y="690753"/>
                  </a:lnTo>
                  <a:lnTo>
                    <a:pt x="77724" y="690753"/>
                  </a:lnTo>
                  <a:lnTo>
                    <a:pt x="77724" y="664845"/>
                  </a:lnTo>
                  <a:close/>
                </a:path>
                <a:path w="5526405" h="2555875">
                  <a:moveTo>
                    <a:pt x="77724" y="613029"/>
                  </a:moveTo>
                  <a:lnTo>
                    <a:pt x="51816" y="613029"/>
                  </a:lnTo>
                  <a:lnTo>
                    <a:pt x="51816" y="638937"/>
                  </a:lnTo>
                  <a:lnTo>
                    <a:pt x="77724" y="638937"/>
                  </a:lnTo>
                  <a:lnTo>
                    <a:pt x="77724" y="613029"/>
                  </a:lnTo>
                  <a:close/>
                </a:path>
                <a:path w="5526405" h="2555875">
                  <a:moveTo>
                    <a:pt x="77724" y="561213"/>
                  </a:moveTo>
                  <a:lnTo>
                    <a:pt x="51816" y="561213"/>
                  </a:lnTo>
                  <a:lnTo>
                    <a:pt x="51816" y="587121"/>
                  </a:lnTo>
                  <a:lnTo>
                    <a:pt x="77724" y="587121"/>
                  </a:lnTo>
                  <a:lnTo>
                    <a:pt x="77724" y="561213"/>
                  </a:lnTo>
                  <a:close/>
                </a:path>
                <a:path w="5526405" h="2555875">
                  <a:moveTo>
                    <a:pt x="77724" y="509397"/>
                  </a:moveTo>
                  <a:lnTo>
                    <a:pt x="51816" y="509397"/>
                  </a:lnTo>
                  <a:lnTo>
                    <a:pt x="51816" y="535305"/>
                  </a:lnTo>
                  <a:lnTo>
                    <a:pt x="77724" y="535305"/>
                  </a:lnTo>
                  <a:lnTo>
                    <a:pt x="77724" y="509397"/>
                  </a:lnTo>
                  <a:close/>
                </a:path>
                <a:path w="5526405" h="2555875">
                  <a:moveTo>
                    <a:pt x="77724" y="457581"/>
                  </a:moveTo>
                  <a:lnTo>
                    <a:pt x="51816" y="457581"/>
                  </a:lnTo>
                  <a:lnTo>
                    <a:pt x="51816" y="483489"/>
                  </a:lnTo>
                  <a:lnTo>
                    <a:pt x="77724" y="483489"/>
                  </a:lnTo>
                  <a:lnTo>
                    <a:pt x="77724" y="457581"/>
                  </a:lnTo>
                  <a:close/>
                </a:path>
                <a:path w="5526405" h="2555875">
                  <a:moveTo>
                    <a:pt x="77724" y="405765"/>
                  </a:moveTo>
                  <a:lnTo>
                    <a:pt x="51816" y="405765"/>
                  </a:lnTo>
                  <a:lnTo>
                    <a:pt x="51816" y="431673"/>
                  </a:lnTo>
                  <a:lnTo>
                    <a:pt x="77724" y="431673"/>
                  </a:lnTo>
                  <a:lnTo>
                    <a:pt x="77724" y="405765"/>
                  </a:lnTo>
                  <a:close/>
                </a:path>
                <a:path w="5526405" h="2555875">
                  <a:moveTo>
                    <a:pt x="77724" y="353949"/>
                  </a:moveTo>
                  <a:lnTo>
                    <a:pt x="51816" y="353949"/>
                  </a:lnTo>
                  <a:lnTo>
                    <a:pt x="51816" y="379857"/>
                  </a:lnTo>
                  <a:lnTo>
                    <a:pt x="77724" y="379857"/>
                  </a:lnTo>
                  <a:lnTo>
                    <a:pt x="77724" y="353949"/>
                  </a:lnTo>
                  <a:close/>
                </a:path>
                <a:path w="5526405" h="2555875">
                  <a:moveTo>
                    <a:pt x="77724" y="302133"/>
                  </a:moveTo>
                  <a:lnTo>
                    <a:pt x="51816" y="302133"/>
                  </a:lnTo>
                  <a:lnTo>
                    <a:pt x="51816" y="328041"/>
                  </a:lnTo>
                  <a:lnTo>
                    <a:pt x="77724" y="328041"/>
                  </a:lnTo>
                  <a:lnTo>
                    <a:pt x="77724" y="302133"/>
                  </a:lnTo>
                  <a:close/>
                </a:path>
                <a:path w="5526405" h="2555875">
                  <a:moveTo>
                    <a:pt x="77724" y="250317"/>
                  </a:moveTo>
                  <a:lnTo>
                    <a:pt x="51816" y="250317"/>
                  </a:lnTo>
                  <a:lnTo>
                    <a:pt x="51816" y="276225"/>
                  </a:lnTo>
                  <a:lnTo>
                    <a:pt x="77724" y="276225"/>
                  </a:lnTo>
                  <a:lnTo>
                    <a:pt x="77724" y="250317"/>
                  </a:lnTo>
                  <a:close/>
                </a:path>
                <a:path w="5526405" h="2555875">
                  <a:moveTo>
                    <a:pt x="77724" y="198501"/>
                  </a:moveTo>
                  <a:lnTo>
                    <a:pt x="51816" y="198501"/>
                  </a:lnTo>
                  <a:lnTo>
                    <a:pt x="51816" y="224409"/>
                  </a:lnTo>
                  <a:lnTo>
                    <a:pt x="77724" y="224409"/>
                  </a:lnTo>
                  <a:lnTo>
                    <a:pt x="77724" y="198501"/>
                  </a:lnTo>
                  <a:close/>
                </a:path>
                <a:path w="5526405" h="2555875">
                  <a:moveTo>
                    <a:pt x="77724" y="146685"/>
                  </a:moveTo>
                  <a:lnTo>
                    <a:pt x="51816" y="146685"/>
                  </a:lnTo>
                  <a:lnTo>
                    <a:pt x="51816" y="172593"/>
                  </a:lnTo>
                  <a:lnTo>
                    <a:pt x="77724" y="172593"/>
                  </a:lnTo>
                  <a:lnTo>
                    <a:pt x="77724" y="146685"/>
                  </a:lnTo>
                  <a:close/>
                </a:path>
                <a:path w="5526405" h="2555875">
                  <a:moveTo>
                    <a:pt x="129540" y="64770"/>
                  </a:moveTo>
                  <a:lnTo>
                    <a:pt x="124447" y="39547"/>
                  </a:lnTo>
                  <a:lnTo>
                    <a:pt x="110578" y="18961"/>
                  </a:lnTo>
                  <a:lnTo>
                    <a:pt x="89992" y="5092"/>
                  </a:lnTo>
                  <a:lnTo>
                    <a:pt x="64770" y="0"/>
                  </a:lnTo>
                  <a:lnTo>
                    <a:pt x="39535" y="5092"/>
                  </a:lnTo>
                  <a:lnTo>
                    <a:pt x="18948" y="18961"/>
                  </a:lnTo>
                  <a:lnTo>
                    <a:pt x="5080" y="39547"/>
                  </a:lnTo>
                  <a:lnTo>
                    <a:pt x="0" y="64770"/>
                  </a:lnTo>
                  <a:lnTo>
                    <a:pt x="5080" y="90004"/>
                  </a:lnTo>
                  <a:lnTo>
                    <a:pt x="18948" y="110591"/>
                  </a:lnTo>
                  <a:lnTo>
                    <a:pt x="39535" y="124460"/>
                  </a:lnTo>
                  <a:lnTo>
                    <a:pt x="64770" y="129540"/>
                  </a:lnTo>
                  <a:lnTo>
                    <a:pt x="89992" y="124460"/>
                  </a:lnTo>
                  <a:lnTo>
                    <a:pt x="95453" y="120777"/>
                  </a:lnTo>
                  <a:lnTo>
                    <a:pt x="110578" y="110591"/>
                  </a:lnTo>
                  <a:lnTo>
                    <a:pt x="121170" y="94869"/>
                  </a:lnTo>
                  <a:lnTo>
                    <a:pt x="124447" y="90004"/>
                  </a:lnTo>
                  <a:lnTo>
                    <a:pt x="128689" y="68961"/>
                  </a:lnTo>
                  <a:lnTo>
                    <a:pt x="129540" y="64770"/>
                  </a:lnTo>
                  <a:close/>
                </a:path>
                <a:path w="5526405" h="2555875">
                  <a:moveTo>
                    <a:pt x="1409827" y="1773174"/>
                  </a:moveTo>
                  <a:lnTo>
                    <a:pt x="1409700" y="1747266"/>
                  </a:lnTo>
                  <a:lnTo>
                    <a:pt x="1383792" y="1747266"/>
                  </a:lnTo>
                  <a:lnTo>
                    <a:pt x="1383919" y="1773174"/>
                  </a:lnTo>
                  <a:lnTo>
                    <a:pt x="1409827" y="1773174"/>
                  </a:lnTo>
                  <a:close/>
                </a:path>
                <a:path w="5526405" h="2555875">
                  <a:moveTo>
                    <a:pt x="1409954" y="1824990"/>
                  </a:moveTo>
                  <a:lnTo>
                    <a:pt x="1409827" y="1799082"/>
                  </a:lnTo>
                  <a:lnTo>
                    <a:pt x="1383919" y="1799082"/>
                  </a:lnTo>
                  <a:lnTo>
                    <a:pt x="1384046" y="1824990"/>
                  </a:lnTo>
                  <a:lnTo>
                    <a:pt x="1409954" y="1824990"/>
                  </a:lnTo>
                  <a:close/>
                </a:path>
                <a:path w="5526405" h="2555875">
                  <a:moveTo>
                    <a:pt x="1410081" y="1876806"/>
                  </a:moveTo>
                  <a:lnTo>
                    <a:pt x="1409954" y="1850898"/>
                  </a:lnTo>
                  <a:lnTo>
                    <a:pt x="1384046" y="1850898"/>
                  </a:lnTo>
                  <a:lnTo>
                    <a:pt x="1384173" y="1876806"/>
                  </a:lnTo>
                  <a:lnTo>
                    <a:pt x="1410081" y="1876806"/>
                  </a:lnTo>
                  <a:close/>
                </a:path>
                <a:path w="5526405" h="2555875">
                  <a:moveTo>
                    <a:pt x="1410208" y="1928622"/>
                  </a:moveTo>
                  <a:lnTo>
                    <a:pt x="1410081" y="1902714"/>
                  </a:lnTo>
                  <a:lnTo>
                    <a:pt x="1384173" y="1902714"/>
                  </a:lnTo>
                  <a:lnTo>
                    <a:pt x="1384300" y="1928622"/>
                  </a:lnTo>
                  <a:lnTo>
                    <a:pt x="1410208" y="1928622"/>
                  </a:lnTo>
                  <a:close/>
                </a:path>
                <a:path w="5526405" h="2555875">
                  <a:moveTo>
                    <a:pt x="1410335" y="1980438"/>
                  </a:moveTo>
                  <a:lnTo>
                    <a:pt x="1410208" y="1954530"/>
                  </a:lnTo>
                  <a:lnTo>
                    <a:pt x="1384300" y="1954530"/>
                  </a:lnTo>
                  <a:lnTo>
                    <a:pt x="1384427" y="1980438"/>
                  </a:lnTo>
                  <a:lnTo>
                    <a:pt x="1410335" y="1980438"/>
                  </a:lnTo>
                  <a:close/>
                </a:path>
                <a:path w="5526405" h="2555875">
                  <a:moveTo>
                    <a:pt x="1410449" y="2006346"/>
                  </a:moveTo>
                  <a:lnTo>
                    <a:pt x="1384554" y="2006346"/>
                  </a:lnTo>
                  <a:lnTo>
                    <a:pt x="1384554" y="2032254"/>
                  </a:lnTo>
                  <a:lnTo>
                    <a:pt x="1410449" y="2032254"/>
                  </a:lnTo>
                  <a:lnTo>
                    <a:pt x="1410449" y="2006346"/>
                  </a:lnTo>
                  <a:close/>
                </a:path>
                <a:path w="5526405" h="2555875">
                  <a:moveTo>
                    <a:pt x="1410576" y="2058162"/>
                  </a:moveTo>
                  <a:lnTo>
                    <a:pt x="1384681" y="2058162"/>
                  </a:lnTo>
                  <a:lnTo>
                    <a:pt x="1384681" y="2084070"/>
                  </a:lnTo>
                  <a:lnTo>
                    <a:pt x="1410576" y="2084070"/>
                  </a:lnTo>
                  <a:lnTo>
                    <a:pt x="1410576" y="2058162"/>
                  </a:lnTo>
                  <a:close/>
                </a:path>
                <a:path w="5526405" h="2555875">
                  <a:moveTo>
                    <a:pt x="1410703" y="2109978"/>
                  </a:moveTo>
                  <a:lnTo>
                    <a:pt x="1384808" y="2109978"/>
                  </a:lnTo>
                  <a:lnTo>
                    <a:pt x="1384808" y="2135886"/>
                  </a:lnTo>
                  <a:lnTo>
                    <a:pt x="1410703" y="2135886"/>
                  </a:lnTo>
                  <a:lnTo>
                    <a:pt x="1410703" y="2109978"/>
                  </a:lnTo>
                  <a:close/>
                </a:path>
                <a:path w="5526405" h="2555875">
                  <a:moveTo>
                    <a:pt x="1410843" y="2161794"/>
                  </a:moveTo>
                  <a:lnTo>
                    <a:pt x="1384935" y="2161794"/>
                  </a:lnTo>
                  <a:lnTo>
                    <a:pt x="1384935" y="2187702"/>
                  </a:lnTo>
                  <a:lnTo>
                    <a:pt x="1410843" y="2187702"/>
                  </a:lnTo>
                  <a:lnTo>
                    <a:pt x="1410843" y="2161794"/>
                  </a:lnTo>
                  <a:close/>
                </a:path>
                <a:path w="5526405" h="2555875">
                  <a:moveTo>
                    <a:pt x="1411097" y="2239518"/>
                  </a:moveTo>
                  <a:lnTo>
                    <a:pt x="1410970" y="2213610"/>
                  </a:lnTo>
                  <a:lnTo>
                    <a:pt x="1385062" y="2213610"/>
                  </a:lnTo>
                  <a:lnTo>
                    <a:pt x="1385189" y="2239518"/>
                  </a:lnTo>
                  <a:lnTo>
                    <a:pt x="1411097" y="2239518"/>
                  </a:lnTo>
                  <a:close/>
                </a:path>
                <a:path w="5526405" h="2555875">
                  <a:moveTo>
                    <a:pt x="1411224" y="2291334"/>
                  </a:moveTo>
                  <a:lnTo>
                    <a:pt x="1411097" y="2265426"/>
                  </a:lnTo>
                  <a:lnTo>
                    <a:pt x="1385189" y="2265426"/>
                  </a:lnTo>
                  <a:lnTo>
                    <a:pt x="1385316" y="2291334"/>
                  </a:lnTo>
                  <a:lnTo>
                    <a:pt x="1411224" y="2291334"/>
                  </a:lnTo>
                  <a:close/>
                </a:path>
                <a:path w="5526405" h="2555875">
                  <a:moveTo>
                    <a:pt x="1411351" y="2343150"/>
                  </a:moveTo>
                  <a:lnTo>
                    <a:pt x="1411224" y="2317242"/>
                  </a:lnTo>
                  <a:lnTo>
                    <a:pt x="1385316" y="2317242"/>
                  </a:lnTo>
                  <a:lnTo>
                    <a:pt x="1385443" y="2343150"/>
                  </a:lnTo>
                  <a:lnTo>
                    <a:pt x="1411351" y="2343150"/>
                  </a:lnTo>
                  <a:close/>
                </a:path>
                <a:path w="5526405" h="2555875">
                  <a:moveTo>
                    <a:pt x="1411478" y="2394966"/>
                  </a:moveTo>
                  <a:lnTo>
                    <a:pt x="1411351" y="2369058"/>
                  </a:lnTo>
                  <a:lnTo>
                    <a:pt x="1385443" y="2369058"/>
                  </a:lnTo>
                  <a:lnTo>
                    <a:pt x="1385570" y="2394966"/>
                  </a:lnTo>
                  <a:lnTo>
                    <a:pt x="1411478" y="2394966"/>
                  </a:lnTo>
                  <a:close/>
                </a:path>
                <a:path w="5526405" h="2555875">
                  <a:moveTo>
                    <a:pt x="1463548" y="2490470"/>
                  </a:moveTo>
                  <a:lnTo>
                    <a:pt x="1459877" y="2472690"/>
                  </a:lnTo>
                  <a:lnTo>
                    <a:pt x="1458366" y="2465324"/>
                  </a:lnTo>
                  <a:lnTo>
                    <a:pt x="1445780" y="2446782"/>
                  </a:lnTo>
                  <a:lnTo>
                    <a:pt x="1444434" y="2444788"/>
                  </a:lnTo>
                  <a:lnTo>
                    <a:pt x="1423822" y="2430970"/>
                  </a:lnTo>
                  <a:lnTo>
                    <a:pt x="1411605" y="2428532"/>
                  </a:lnTo>
                  <a:lnTo>
                    <a:pt x="1411605" y="2425954"/>
                  </a:lnTo>
                  <a:lnTo>
                    <a:pt x="1411605" y="2420874"/>
                  </a:lnTo>
                  <a:lnTo>
                    <a:pt x="1385697" y="2420874"/>
                  </a:lnTo>
                  <a:lnTo>
                    <a:pt x="1385697" y="2428583"/>
                  </a:lnTo>
                  <a:lnTo>
                    <a:pt x="1373416" y="2431059"/>
                  </a:lnTo>
                  <a:lnTo>
                    <a:pt x="1352842" y="2444978"/>
                  </a:lnTo>
                  <a:lnTo>
                    <a:pt x="1339011" y="2465603"/>
                  </a:lnTo>
                  <a:lnTo>
                    <a:pt x="1334008" y="2490851"/>
                  </a:lnTo>
                  <a:lnTo>
                    <a:pt x="1339176" y="2516060"/>
                  </a:lnTo>
                  <a:lnTo>
                    <a:pt x="1353121" y="2536609"/>
                  </a:lnTo>
                  <a:lnTo>
                    <a:pt x="1373720" y="2550439"/>
                  </a:lnTo>
                  <a:lnTo>
                    <a:pt x="1398905" y="2555494"/>
                  </a:lnTo>
                  <a:lnTo>
                    <a:pt x="1424127" y="2550325"/>
                  </a:lnTo>
                  <a:lnTo>
                    <a:pt x="1444701" y="2536367"/>
                  </a:lnTo>
                  <a:lnTo>
                    <a:pt x="1458531" y="2515730"/>
                  </a:lnTo>
                  <a:lnTo>
                    <a:pt x="1463497" y="2490724"/>
                  </a:lnTo>
                  <a:lnTo>
                    <a:pt x="1463548" y="2490470"/>
                  </a:lnTo>
                  <a:close/>
                </a:path>
                <a:path w="5526405" h="2555875">
                  <a:moveTo>
                    <a:pt x="2743200" y="872109"/>
                  </a:moveTo>
                  <a:lnTo>
                    <a:pt x="2717292" y="872109"/>
                  </a:lnTo>
                  <a:lnTo>
                    <a:pt x="2717292" y="898017"/>
                  </a:lnTo>
                  <a:lnTo>
                    <a:pt x="2743200" y="898017"/>
                  </a:lnTo>
                  <a:lnTo>
                    <a:pt x="2743200" y="872109"/>
                  </a:lnTo>
                  <a:close/>
                </a:path>
                <a:path w="5526405" h="2555875">
                  <a:moveTo>
                    <a:pt x="2743200" y="820293"/>
                  </a:moveTo>
                  <a:lnTo>
                    <a:pt x="2717292" y="820293"/>
                  </a:lnTo>
                  <a:lnTo>
                    <a:pt x="2717292" y="846201"/>
                  </a:lnTo>
                  <a:lnTo>
                    <a:pt x="2743200" y="846201"/>
                  </a:lnTo>
                  <a:lnTo>
                    <a:pt x="2743200" y="820293"/>
                  </a:lnTo>
                  <a:close/>
                </a:path>
                <a:path w="5526405" h="2555875">
                  <a:moveTo>
                    <a:pt x="2743200" y="768477"/>
                  </a:moveTo>
                  <a:lnTo>
                    <a:pt x="2717292" y="768477"/>
                  </a:lnTo>
                  <a:lnTo>
                    <a:pt x="2717292" y="794385"/>
                  </a:lnTo>
                  <a:lnTo>
                    <a:pt x="2743200" y="794385"/>
                  </a:lnTo>
                  <a:lnTo>
                    <a:pt x="2743200" y="768477"/>
                  </a:lnTo>
                  <a:close/>
                </a:path>
                <a:path w="5526405" h="2555875">
                  <a:moveTo>
                    <a:pt x="2743200" y="716661"/>
                  </a:moveTo>
                  <a:lnTo>
                    <a:pt x="2717292" y="716661"/>
                  </a:lnTo>
                  <a:lnTo>
                    <a:pt x="2717292" y="742569"/>
                  </a:lnTo>
                  <a:lnTo>
                    <a:pt x="2743200" y="742569"/>
                  </a:lnTo>
                  <a:lnTo>
                    <a:pt x="2743200" y="716661"/>
                  </a:lnTo>
                  <a:close/>
                </a:path>
                <a:path w="5526405" h="2555875">
                  <a:moveTo>
                    <a:pt x="2743200" y="664845"/>
                  </a:moveTo>
                  <a:lnTo>
                    <a:pt x="2717292" y="664845"/>
                  </a:lnTo>
                  <a:lnTo>
                    <a:pt x="2717292" y="690753"/>
                  </a:lnTo>
                  <a:lnTo>
                    <a:pt x="2743200" y="690753"/>
                  </a:lnTo>
                  <a:lnTo>
                    <a:pt x="2743200" y="664845"/>
                  </a:lnTo>
                  <a:close/>
                </a:path>
                <a:path w="5526405" h="2555875">
                  <a:moveTo>
                    <a:pt x="2743200" y="613029"/>
                  </a:moveTo>
                  <a:lnTo>
                    <a:pt x="2717292" y="613029"/>
                  </a:lnTo>
                  <a:lnTo>
                    <a:pt x="2717292" y="638937"/>
                  </a:lnTo>
                  <a:lnTo>
                    <a:pt x="2743200" y="638937"/>
                  </a:lnTo>
                  <a:lnTo>
                    <a:pt x="2743200" y="613029"/>
                  </a:lnTo>
                  <a:close/>
                </a:path>
                <a:path w="5526405" h="2555875">
                  <a:moveTo>
                    <a:pt x="2743200" y="561213"/>
                  </a:moveTo>
                  <a:lnTo>
                    <a:pt x="2717292" y="561213"/>
                  </a:lnTo>
                  <a:lnTo>
                    <a:pt x="2717292" y="587121"/>
                  </a:lnTo>
                  <a:lnTo>
                    <a:pt x="2743200" y="587121"/>
                  </a:lnTo>
                  <a:lnTo>
                    <a:pt x="2743200" y="561213"/>
                  </a:lnTo>
                  <a:close/>
                </a:path>
                <a:path w="5526405" h="2555875">
                  <a:moveTo>
                    <a:pt x="2743200" y="509397"/>
                  </a:moveTo>
                  <a:lnTo>
                    <a:pt x="2717292" y="509397"/>
                  </a:lnTo>
                  <a:lnTo>
                    <a:pt x="2717292" y="535305"/>
                  </a:lnTo>
                  <a:lnTo>
                    <a:pt x="2743200" y="535305"/>
                  </a:lnTo>
                  <a:lnTo>
                    <a:pt x="2743200" y="509397"/>
                  </a:lnTo>
                  <a:close/>
                </a:path>
                <a:path w="5526405" h="2555875">
                  <a:moveTo>
                    <a:pt x="2743200" y="457581"/>
                  </a:moveTo>
                  <a:lnTo>
                    <a:pt x="2717292" y="457581"/>
                  </a:lnTo>
                  <a:lnTo>
                    <a:pt x="2717292" y="483489"/>
                  </a:lnTo>
                  <a:lnTo>
                    <a:pt x="2743200" y="483489"/>
                  </a:lnTo>
                  <a:lnTo>
                    <a:pt x="2743200" y="457581"/>
                  </a:lnTo>
                  <a:close/>
                </a:path>
                <a:path w="5526405" h="2555875">
                  <a:moveTo>
                    <a:pt x="2743200" y="405765"/>
                  </a:moveTo>
                  <a:lnTo>
                    <a:pt x="2717292" y="405765"/>
                  </a:lnTo>
                  <a:lnTo>
                    <a:pt x="2717292" y="431673"/>
                  </a:lnTo>
                  <a:lnTo>
                    <a:pt x="2743200" y="431673"/>
                  </a:lnTo>
                  <a:lnTo>
                    <a:pt x="2743200" y="405765"/>
                  </a:lnTo>
                  <a:close/>
                </a:path>
                <a:path w="5526405" h="2555875">
                  <a:moveTo>
                    <a:pt x="2743200" y="353949"/>
                  </a:moveTo>
                  <a:lnTo>
                    <a:pt x="2717292" y="353949"/>
                  </a:lnTo>
                  <a:lnTo>
                    <a:pt x="2717292" y="379857"/>
                  </a:lnTo>
                  <a:lnTo>
                    <a:pt x="2743200" y="379857"/>
                  </a:lnTo>
                  <a:lnTo>
                    <a:pt x="2743200" y="353949"/>
                  </a:lnTo>
                  <a:close/>
                </a:path>
                <a:path w="5526405" h="2555875">
                  <a:moveTo>
                    <a:pt x="2743200" y="302133"/>
                  </a:moveTo>
                  <a:lnTo>
                    <a:pt x="2717292" y="302133"/>
                  </a:lnTo>
                  <a:lnTo>
                    <a:pt x="2717292" y="328041"/>
                  </a:lnTo>
                  <a:lnTo>
                    <a:pt x="2743200" y="328041"/>
                  </a:lnTo>
                  <a:lnTo>
                    <a:pt x="2743200" y="302133"/>
                  </a:lnTo>
                  <a:close/>
                </a:path>
                <a:path w="5526405" h="2555875">
                  <a:moveTo>
                    <a:pt x="2743200" y="250317"/>
                  </a:moveTo>
                  <a:lnTo>
                    <a:pt x="2717292" y="250317"/>
                  </a:lnTo>
                  <a:lnTo>
                    <a:pt x="2717292" y="276225"/>
                  </a:lnTo>
                  <a:lnTo>
                    <a:pt x="2743200" y="276225"/>
                  </a:lnTo>
                  <a:lnTo>
                    <a:pt x="2743200" y="250317"/>
                  </a:lnTo>
                  <a:close/>
                </a:path>
                <a:path w="5526405" h="2555875">
                  <a:moveTo>
                    <a:pt x="2743200" y="198501"/>
                  </a:moveTo>
                  <a:lnTo>
                    <a:pt x="2717292" y="198501"/>
                  </a:lnTo>
                  <a:lnTo>
                    <a:pt x="2717292" y="224409"/>
                  </a:lnTo>
                  <a:lnTo>
                    <a:pt x="2743200" y="224409"/>
                  </a:lnTo>
                  <a:lnTo>
                    <a:pt x="2743200" y="198501"/>
                  </a:lnTo>
                  <a:close/>
                </a:path>
                <a:path w="5526405" h="2555875">
                  <a:moveTo>
                    <a:pt x="2743200" y="146685"/>
                  </a:moveTo>
                  <a:lnTo>
                    <a:pt x="2717292" y="146685"/>
                  </a:lnTo>
                  <a:lnTo>
                    <a:pt x="2717292" y="172593"/>
                  </a:lnTo>
                  <a:lnTo>
                    <a:pt x="2743200" y="172593"/>
                  </a:lnTo>
                  <a:lnTo>
                    <a:pt x="2743200" y="146685"/>
                  </a:lnTo>
                  <a:close/>
                </a:path>
                <a:path w="5526405" h="2555875">
                  <a:moveTo>
                    <a:pt x="2795016" y="64770"/>
                  </a:moveTo>
                  <a:lnTo>
                    <a:pt x="2789923" y="39547"/>
                  </a:lnTo>
                  <a:lnTo>
                    <a:pt x="2776055" y="18961"/>
                  </a:lnTo>
                  <a:lnTo>
                    <a:pt x="2755468" y="5092"/>
                  </a:lnTo>
                  <a:lnTo>
                    <a:pt x="2730246" y="0"/>
                  </a:lnTo>
                  <a:lnTo>
                    <a:pt x="2705011" y="5092"/>
                  </a:lnTo>
                  <a:lnTo>
                    <a:pt x="2684424" y="18961"/>
                  </a:lnTo>
                  <a:lnTo>
                    <a:pt x="2670556" y="39547"/>
                  </a:lnTo>
                  <a:lnTo>
                    <a:pt x="2665476" y="64770"/>
                  </a:lnTo>
                  <a:lnTo>
                    <a:pt x="2670556" y="90004"/>
                  </a:lnTo>
                  <a:lnTo>
                    <a:pt x="2684424" y="110591"/>
                  </a:lnTo>
                  <a:lnTo>
                    <a:pt x="2705011" y="124460"/>
                  </a:lnTo>
                  <a:lnTo>
                    <a:pt x="2730246" y="129540"/>
                  </a:lnTo>
                  <a:lnTo>
                    <a:pt x="2755468" y="124460"/>
                  </a:lnTo>
                  <a:lnTo>
                    <a:pt x="2760929" y="120777"/>
                  </a:lnTo>
                  <a:lnTo>
                    <a:pt x="2776055" y="110591"/>
                  </a:lnTo>
                  <a:lnTo>
                    <a:pt x="2786646" y="94869"/>
                  </a:lnTo>
                  <a:lnTo>
                    <a:pt x="2789923" y="90004"/>
                  </a:lnTo>
                  <a:lnTo>
                    <a:pt x="2794165" y="68961"/>
                  </a:lnTo>
                  <a:lnTo>
                    <a:pt x="2795016" y="64770"/>
                  </a:lnTo>
                  <a:close/>
                </a:path>
                <a:path w="5526405" h="2555875">
                  <a:moveTo>
                    <a:pt x="4094988" y="2344674"/>
                  </a:moveTo>
                  <a:lnTo>
                    <a:pt x="4069080" y="2344674"/>
                  </a:lnTo>
                  <a:lnTo>
                    <a:pt x="4069080" y="2370582"/>
                  </a:lnTo>
                  <a:lnTo>
                    <a:pt x="4094988" y="2370582"/>
                  </a:lnTo>
                  <a:lnTo>
                    <a:pt x="4094988" y="2344674"/>
                  </a:lnTo>
                  <a:close/>
                </a:path>
                <a:path w="5526405" h="2555875">
                  <a:moveTo>
                    <a:pt x="4094988" y="2292858"/>
                  </a:moveTo>
                  <a:lnTo>
                    <a:pt x="4069080" y="2292858"/>
                  </a:lnTo>
                  <a:lnTo>
                    <a:pt x="4069080" y="2318766"/>
                  </a:lnTo>
                  <a:lnTo>
                    <a:pt x="4094988" y="2318766"/>
                  </a:lnTo>
                  <a:lnTo>
                    <a:pt x="4094988" y="2292858"/>
                  </a:lnTo>
                  <a:close/>
                </a:path>
                <a:path w="5526405" h="2555875">
                  <a:moveTo>
                    <a:pt x="4094988" y="2241042"/>
                  </a:moveTo>
                  <a:lnTo>
                    <a:pt x="4069080" y="2241042"/>
                  </a:lnTo>
                  <a:lnTo>
                    <a:pt x="4069080" y="2266950"/>
                  </a:lnTo>
                  <a:lnTo>
                    <a:pt x="4094988" y="2266950"/>
                  </a:lnTo>
                  <a:lnTo>
                    <a:pt x="4094988" y="2241042"/>
                  </a:lnTo>
                  <a:close/>
                </a:path>
                <a:path w="5526405" h="2555875">
                  <a:moveTo>
                    <a:pt x="4094988" y="2189226"/>
                  </a:moveTo>
                  <a:lnTo>
                    <a:pt x="4069080" y="2189226"/>
                  </a:lnTo>
                  <a:lnTo>
                    <a:pt x="4069080" y="2215134"/>
                  </a:lnTo>
                  <a:lnTo>
                    <a:pt x="4094988" y="2215134"/>
                  </a:lnTo>
                  <a:lnTo>
                    <a:pt x="4094988" y="2189226"/>
                  </a:lnTo>
                  <a:close/>
                </a:path>
                <a:path w="5526405" h="2555875">
                  <a:moveTo>
                    <a:pt x="4094988" y="2137410"/>
                  </a:moveTo>
                  <a:lnTo>
                    <a:pt x="4069080" y="2137410"/>
                  </a:lnTo>
                  <a:lnTo>
                    <a:pt x="4069080" y="2163318"/>
                  </a:lnTo>
                  <a:lnTo>
                    <a:pt x="4094988" y="2163318"/>
                  </a:lnTo>
                  <a:lnTo>
                    <a:pt x="4094988" y="2137410"/>
                  </a:lnTo>
                  <a:close/>
                </a:path>
                <a:path w="5526405" h="2555875">
                  <a:moveTo>
                    <a:pt x="4094988" y="2085594"/>
                  </a:moveTo>
                  <a:lnTo>
                    <a:pt x="4069080" y="2085594"/>
                  </a:lnTo>
                  <a:lnTo>
                    <a:pt x="4069080" y="2111502"/>
                  </a:lnTo>
                  <a:lnTo>
                    <a:pt x="4094988" y="2111502"/>
                  </a:lnTo>
                  <a:lnTo>
                    <a:pt x="4094988" y="2085594"/>
                  </a:lnTo>
                  <a:close/>
                </a:path>
                <a:path w="5526405" h="2555875">
                  <a:moveTo>
                    <a:pt x="4094988" y="2033778"/>
                  </a:moveTo>
                  <a:lnTo>
                    <a:pt x="4069080" y="2033778"/>
                  </a:lnTo>
                  <a:lnTo>
                    <a:pt x="4069080" y="2059686"/>
                  </a:lnTo>
                  <a:lnTo>
                    <a:pt x="4094988" y="2059686"/>
                  </a:lnTo>
                  <a:lnTo>
                    <a:pt x="4094988" y="2033778"/>
                  </a:lnTo>
                  <a:close/>
                </a:path>
                <a:path w="5526405" h="2555875">
                  <a:moveTo>
                    <a:pt x="4094988" y="1981962"/>
                  </a:moveTo>
                  <a:lnTo>
                    <a:pt x="4069080" y="1981962"/>
                  </a:lnTo>
                  <a:lnTo>
                    <a:pt x="4069080" y="2007870"/>
                  </a:lnTo>
                  <a:lnTo>
                    <a:pt x="4094988" y="2007870"/>
                  </a:lnTo>
                  <a:lnTo>
                    <a:pt x="4094988" y="1981962"/>
                  </a:lnTo>
                  <a:close/>
                </a:path>
                <a:path w="5526405" h="2555875">
                  <a:moveTo>
                    <a:pt x="4094988" y="1930146"/>
                  </a:moveTo>
                  <a:lnTo>
                    <a:pt x="4069080" y="1930146"/>
                  </a:lnTo>
                  <a:lnTo>
                    <a:pt x="4069080" y="1956054"/>
                  </a:lnTo>
                  <a:lnTo>
                    <a:pt x="4094988" y="1956054"/>
                  </a:lnTo>
                  <a:lnTo>
                    <a:pt x="4094988" y="1930146"/>
                  </a:lnTo>
                  <a:close/>
                </a:path>
                <a:path w="5526405" h="2555875">
                  <a:moveTo>
                    <a:pt x="4094988" y="1878330"/>
                  </a:moveTo>
                  <a:lnTo>
                    <a:pt x="4069080" y="1878330"/>
                  </a:lnTo>
                  <a:lnTo>
                    <a:pt x="4069080" y="1904238"/>
                  </a:lnTo>
                  <a:lnTo>
                    <a:pt x="4094988" y="1904238"/>
                  </a:lnTo>
                  <a:lnTo>
                    <a:pt x="4094988" y="1878330"/>
                  </a:lnTo>
                  <a:close/>
                </a:path>
                <a:path w="5526405" h="2555875">
                  <a:moveTo>
                    <a:pt x="4094988" y="1826514"/>
                  </a:moveTo>
                  <a:lnTo>
                    <a:pt x="4069080" y="1826514"/>
                  </a:lnTo>
                  <a:lnTo>
                    <a:pt x="4069080" y="1852422"/>
                  </a:lnTo>
                  <a:lnTo>
                    <a:pt x="4094988" y="1852422"/>
                  </a:lnTo>
                  <a:lnTo>
                    <a:pt x="4094988" y="1826514"/>
                  </a:lnTo>
                  <a:close/>
                </a:path>
                <a:path w="5526405" h="2555875">
                  <a:moveTo>
                    <a:pt x="4094988" y="1774698"/>
                  </a:moveTo>
                  <a:lnTo>
                    <a:pt x="4069080" y="1774698"/>
                  </a:lnTo>
                  <a:lnTo>
                    <a:pt x="4069080" y="1800606"/>
                  </a:lnTo>
                  <a:lnTo>
                    <a:pt x="4094988" y="1800606"/>
                  </a:lnTo>
                  <a:lnTo>
                    <a:pt x="4094988" y="1774698"/>
                  </a:lnTo>
                  <a:close/>
                </a:path>
                <a:path w="5526405" h="2555875">
                  <a:moveTo>
                    <a:pt x="4094988" y="1722882"/>
                  </a:moveTo>
                  <a:lnTo>
                    <a:pt x="4069080" y="1722882"/>
                  </a:lnTo>
                  <a:lnTo>
                    <a:pt x="4069080" y="1748790"/>
                  </a:lnTo>
                  <a:lnTo>
                    <a:pt x="4094988" y="1748790"/>
                  </a:lnTo>
                  <a:lnTo>
                    <a:pt x="4094988" y="1722882"/>
                  </a:lnTo>
                  <a:close/>
                </a:path>
                <a:path w="5526405" h="2555875">
                  <a:moveTo>
                    <a:pt x="4146804" y="2466340"/>
                  </a:moveTo>
                  <a:lnTo>
                    <a:pt x="4143159" y="2448306"/>
                  </a:lnTo>
                  <a:lnTo>
                    <a:pt x="4141711" y="2441117"/>
                  </a:lnTo>
                  <a:lnTo>
                    <a:pt x="4129100" y="2422398"/>
                  </a:lnTo>
                  <a:lnTo>
                    <a:pt x="4127843" y="2420531"/>
                  </a:lnTo>
                  <a:lnTo>
                    <a:pt x="4107256" y="2406662"/>
                  </a:lnTo>
                  <a:lnTo>
                    <a:pt x="4094988" y="2404186"/>
                  </a:lnTo>
                  <a:lnTo>
                    <a:pt x="4094988" y="2401570"/>
                  </a:lnTo>
                  <a:lnTo>
                    <a:pt x="4094988" y="2396490"/>
                  </a:lnTo>
                  <a:lnTo>
                    <a:pt x="4069080" y="2396490"/>
                  </a:lnTo>
                  <a:lnTo>
                    <a:pt x="4069080" y="2404186"/>
                  </a:lnTo>
                  <a:lnTo>
                    <a:pt x="4056799" y="2406662"/>
                  </a:lnTo>
                  <a:lnTo>
                    <a:pt x="4036212" y="2420531"/>
                  </a:lnTo>
                  <a:lnTo>
                    <a:pt x="4022344" y="2441117"/>
                  </a:lnTo>
                  <a:lnTo>
                    <a:pt x="4017264" y="2466340"/>
                  </a:lnTo>
                  <a:lnTo>
                    <a:pt x="4022344" y="2491524"/>
                  </a:lnTo>
                  <a:lnTo>
                    <a:pt x="4036212" y="2512110"/>
                  </a:lnTo>
                  <a:lnTo>
                    <a:pt x="4056799" y="2526017"/>
                  </a:lnTo>
                  <a:lnTo>
                    <a:pt x="4082034" y="2531110"/>
                  </a:lnTo>
                  <a:lnTo>
                    <a:pt x="4107256" y="2526017"/>
                  </a:lnTo>
                  <a:lnTo>
                    <a:pt x="4127843" y="2512110"/>
                  </a:lnTo>
                  <a:lnTo>
                    <a:pt x="4141711" y="2491524"/>
                  </a:lnTo>
                  <a:lnTo>
                    <a:pt x="4146804" y="2466340"/>
                  </a:lnTo>
                  <a:close/>
                </a:path>
                <a:path w="5526405" h="2555875">
                  <a:moveTo>
                    <a:pt x="5474208" y="872109"/>
                  </a:moveTo>
                  <a:lnTo>
                    <a:pt x="5448300" y="872109"/>
                  </a:lnTo>
                  <a:lnTo>
                    <a:pt x="5448300" y="898017"/>
                  </a:lnTo>
                  <a:lnTo>
                    <a:pt x="5474208" y="898017"/>
                  </a:lnTo>
                  <a:lnTo>
                    <a:pt x="5474208" y="872109"/>
                  </a:lnTo>
                  <a:close/>
                </a:path>
                <a:path w="5526405" h="2555875">
                  <a:moveTo>
                    <a:pt x="5474208" y="820293"/>
                  </a:moveTo>
                  <a:lnTo>
                    <a:pt x="5448300" y="820293"/>
                  </a:lnTo>
                  <a:lnTo>
                    <a:pt x="5448300" y="846201"/>
                  </a:lnTo>
                  <a:lnTo>
                    <a:pt x="5474208" y="846201"/>
                  </a:lnTo>
                  <a:lnTo>
                    <a:pt x="5474208" y="820293"/>
                  </a:lnTo>
                  <a:close/>
                </a:path>
                <a:path w="5526405" h="2555875">
                  <a:moveTo>
                    <a:pt x="5474208" y="768477"/>
                  </a:moveTo>
                  <a:lnTo>
                    <a:pt x="5448300" y="768477"/>
                  </a:lnTo>
                  <a:lnTo>
                    <a:pt x="5448300" y="794385"/>
                  </a:lnTo>
                  <a:lnTo>
                    <a:pt x="5474208" y="794385"/>
                  </a:lnTo>
                  <a:lnTo>
                    <a:pt x="5474208" y="768477"/>
                  </a:lnTo>
                  <a:close/>
                </a:path>
                <a:path w="5526405" h="2555875">
                  <a:moveTo>
                    <a:pt x="5474208" y="716661"/>
                  </a:moveTo>
                  <a:lnTo>
                    <a:pt x="5448300" y="716661"/>
                  </a:lnTo>
                  <a:lnTo>
                    <a:pt x="5448300" y="742569"/>
                  </a:lnTo>
                  <a:lnTo>
                    <a:pt x="5474208" y="742569"/>
                  </a:lnTo>
                  <a:lnTo>
                    <a:pt x="5474208" y="716661"/>
                  </a:lnTo>
                  <a:close/>
                </a:path>
                <a:path w="5526405" h="2555875">
                  <a:moveTo>
                    <a:pt x="5474208" y="664845"/>
                  </a:moveTo>
                  <a:lnTo>
                    <a:pt x="5448300" y="664845"/>
                  </a:lnTo>
                  <a:lnTo>
                    <a:pt x="5448300" y="690753"/>
                  </a:lnTo>
                  <a:lnTo>
                    <a:pt x="5474208" y="690753"/>
                  </a:lnTo>
                  <a:lnTo>
                    <a:pt x="5474208" y="664845"/>
                  </a:lnTo>
                  <a:close/>
                </a:path>
                <a:path w="5526405" h="2555875">
                  <a:moveTo>
                    <a:pt x="5474208" y="613029"/>
                  </a:moveTo>
                  <a:lnTo>
                    <a:pt x="5448300" y="613029"/>
                  </a:lnTo>
                  <a:lnTo>
                    <a:pt x="5448300" y="638937"/>
                  </a:lnTo>
                  <a:lnTo>
                    <a:pt x="5474208" y="638937"/>
                  </a:lnTo>
                  <a:lnTo>
                    <a:pt x="5474208" y="613029"/>
                  </a:lnTo>
                  <a:close/>
                </a:path>
                <a:path w="5526405" h="2555875">
                  <a:moveTo>
                    <a:pt x="5474208" y="561213"/>
                  </a:moveTo>
                  <a:lnTo>
                    <a:pt x="5448300" y="561213"/>
                  </a:lnTo>
                  <a:lnTo>
                    <a:pt x="5448300" y="587121"/>
                  </a:lnTo>
                  <a:lnTo>
                    <a:pt x="5474208" y="587121"/>
                  </a:lnTo>
                  <a:lnTo>
                    <a:pt x="5474208" y="561213"/>
                  </a:lnTo>
                  <a:close/>
                </a:path>
                <a:path w="5526405" h="2555875">
                  <a:moveTo>
                    <a:pt x="5474208" y="509397"/>
                  </a:moveTo>
                  <a:lnTo>
                    <a:pt x="5448300" y="509397"/>
                  </a:lnTo>
                  <a:lnTo>
                    <a:pt x="5448300" y="535305"/>
                  </a:lnTo>
                  <a:lnTo>
                    <a:pt x="5474208" y="535305"/>
                  </a:lnTo>
                  <a:lnTo>
                    <a:pt x="5474208" y="509397"/>
                  </a:lnTo>
                  <a:close/>
                </a:path>
                <a:path w="5526405" h="2555875">
                  <a:moveTo>
                    <a:pt x="5474208" y="457581"/>
                  </a:moveTo>
                  <a:lnTo>
                    <a:pt x="5448300" y="457581"/>
                  </a:lnTo>
                  <a:lnTo>
                    <a:pt x="5448300" y="483489"/>
                  </a:lnTo>
                  <a:lnTo>
                    <a:pt x="5474208" y="483489"/>
                  </a:lnTo>
                  <a:lnTo>
                    <a:pt x="5474208" y="457581"/>
                  </a:lnTo>
                  <a:close/>
                </a:path>
                <a:path w="5526405" h="2555875">
                  <a:moveTo>
                    <a:pt x="5474208" y="405765"/>
                  </a:moveTo>
                  <a:lnTo>
                    <a:pt x="5448300" y="405765"/>
                  </a:lnTo>
                  <a:lnTo>
                    <a:pt x="5448300" y="431673"/>
                  </a:lnTo>
                  <a:lnTo>
                    <a:pt x="5474208" y="431673"/>
                  </a:lnTo>
                  <a:lnTo>
                    <a:pt x="5474208" y="405765"/>
                  </a:lnTo>
                  <a:close/>
                </a:path>
                <a:path w="5526405" h="2555875">
                  <a:moveTo>
                    <a:pt x="5474208" y="353949"/>
                  </a:moveTo>
                  <a:lnTo>
                    <a:pt x="5448300" y="353949"/>
                  </a:lnTo>
                  <a:lnTo>
                    <a:pt x="5448300" y="379857"/>
                  </a:lnTo>
                  <a:lnTo>
                    <a:pt x="5474208" y="379857"/>
                  </a:lnTo>
                  <a:lnTo>
                    <a:pt x="5474208" y="353949"/>
                  </a:lnTo>
                  <a:close/>
                </a:path>
                <a:path w="5526405" h="2555875">
                  <a:moveTo>
                    <a:pt x="5474208" y="302133"/>
                  </a:moveTo>
                  <a:lnTo>
                    <a:pt x="5448300" y="302133"/>
                  </a:lnTo>
                  <a:lnTo>
                    <a:pt x="5448300" y="328041"/>
                  </a:lnTo>
                  <a:lnTo>
                    <a:pt x="5474208" y="328041"/>
                  </a:lnTo>
                  <a:lnTo>
                    <a:pt x="5474208" y="302133"/>
                  </a:lnTo>
                  <a:close/>
                </a:path>
                <a:path w="5526405" h="2555875">
                  <a:moveTo>
                    <a:pt x="5474208" y="250317"/>
                  </a:moveTo>
                  <a:lnTo>
                    <a:pt x="5448300" y="250317"/>
                  </a:lnTo>
                  <a:lnTo>
                    <a:pt x="5448300" y="276225"/>
                  </a:lnTo>
                  <a:lnTo>
                    <a:pt x="5474208" y="276225"/>
                  </a:lnTo>
                  <a:lnTo>
                    <a:pt x="5474208" y="250317"/>
                  </a:lnTo>
                  <a:close/>
                </a:path>
                <a:path w="5526405" h="2555875">
                  <a:moveTo>
                    <a:pt x="5474208" y="198501"/>
                  </a:moveTo>
                  <a:lnTo>
                    <a:pt x="5448300" y="198501"/>
                  </a:lnTo>
                  <a:lnTo>
                    <a:pt x="5448300" y="224409"/>
                  </a:lnTo>
                  <a:lnTo>
                    <a:pt x="5474208" y="224409"/>
                  </a:lnTo>
                  <a:lnTo>
                    <a:pt x="5474208" y="198501"/>
                  </a:lnTo>
                  <a:close/>
                </a:path>
                <a:path w="5526405" h="2555875">
                  <a:moveTo>
                    <a:pt x="5474208" y="146685"/>
                  </a:moveTo>
                  <a:lnTo>
                    <a:pt x="5448300" y="146685"/>
                  </a:lnTo>
                  <a:lnTo>
                    <a:pt x="5448300" y="172593"/>
                  </a:lnTo>
                  <a:lnTo>
                    <a:pt x="5474208" y="172593"/>
                  </a:lnTo>
                  <a:lnTo>
                    <a:pt x="5474208" y="146685"/>
                  </a:lnTo>
                  <a:close/>
                </a:path>
                <a:path w="5526405" h="2555875">
                  <a:moveTo>
                    <a:pt x="5526024" y="64770"/>
                  </a:moveTo>
                  <a:lnTo>
                    <a:pt x="5520931" y="39547"/>
                  </a:lnTo>
                  <a:lnTo>
                    <a:pt x="5507063" y="18961"/>
                  </a:lnTo>
                  <a:lnTo>
                    <a:pt x="5486476" y="5092"/>
                  </a:lnTo>
                  <a:lnTo>
                    <a:pt x="5461254" y="0"/>
                  </a:lnTo>
                  <a:lnTo>
                    <a:pt x="5436019" y="5092"/>
                  </a:lnTo>
                  <a:lnTo>
                    <a:pt x="5415432" y="18961"/>
                  </a:lnTo>
                  <a:lnTo>
                    <a:pt x="5401564" y="39547"/>
                  </a:lnTo>
                  <a:lnTo>
                    <a:pt x="5396484" y="64770"/>
                  </a:lnTo>
                  <a:lnTo>
                    <a:pt x="5401564" y="90004"/>
                  </a:lnTo>
                  <a:lnTo>
                    <a:pt x="5415432" y="110591"/>
                  </a:lnTo>
                  <a:lnTo>
                    <a:pt x="5436019" y="124460"/>
                  </a:lnTo>
                  <a:lnTo>
                    <a:pt x="5461254" y="129540"/>
                  </a:lnTo>
                  <a:lnTo>
                    <a:pt x="5486476" y="124460"/>
                  </a:lnTo>
                  <a:lnTo>
                    <a:pt x="5491937" y="120777"/>
                  </a:lnTo>
                  <a:lnTo>
                    <a:pt x="5507063" y="110591"/>
                  </a:lnTo>
                  <a:lnTo>
                    <a:pt x="5517654" y="94869"/>
                  </a:lnTo>
                  <a:lnTo>
                    <a:pt x="5520931" y="90004"/>
                  </a:lnTo>
                  <a:lnTo>
                    <a:pt x="5525173" y="68961"/>
                  </a:lnTo>
                  <a:lnTo>
                    <a:pt x="5526024" y="64770"/>
                  </a:lnTo>
                  <a:close/>
                </a:path>
              </a:pathLst>
            </a:custGeom>
            <a:solidFill>
              <a:srgbClr val="39AB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714238" y="4511995"/>
            <a:ext cx="1607820" cy="480695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259"/>
              </a:spcBef>
            </a:pPr>
            <a:r>
              <a:rPr sz="1300" spc="-10" dirty="0">
                <a:solidFill>
                  <a:srgbClr val="1F4E79"/>
                </a:solidFill>
                <a:latin typeface="Arial Black"/>
                <a:cs typeface="Arial Black"/>
              </a:rPr>
              <a:t>ЗДОРОВЬЕ</a:t>
            </a:r>
            <a:endParaRPr sz="13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180"/>
              </a:spcBef>
            </a:pPr>
            <a:r>
              <a:rPr sz="1400" dirty="0">
                <a:latin typeface="Arial"/>
                <a:cs typeface="Arial"/>
              </a:rPr>
              <a:t>здоровье</a:t>
            </a:r>
            <a:r>
              <a:rPr sz="1400" spc="-9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сохраняй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40277" y="1147317"/>
            <a:ext cx="2992120" cy="6832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300" spc="-10" dirty="0">
                <a:solidFill>
                  <a:srgbClr val="1F4E79"/>
                </a:solidFill>
                <a:latin typeface="Arial Black"/>
                <a:cs typeface="Arial Black"/>
              </a:rPr>
              <a:t>ЗНАНИЕ:</a:t>
            </a:r>
            <a:endParaRPr sz="13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</a:pPr>
            <a:r>
              <a:rPr sz="1300" dirty="0">
                <a:solidFill>
                  <a:srgbClr val="1F4E79"/>
                </a:solidFill>
                <a:latin typeface="Arial Black"/>
                <a:cs typeface="Arial Black"/>
              </a:rPr>
              <a:t>КАЧЕСТВО</a:t>
            </a:r>
            <a:r>
              <a:rPr sz="1300" spc="-20" dirty="0">
                <a:solidFill>
                  <a:srgbClr val="1F4E79"/>
                </a:solidFill>
                <a:latin typeface="Arial Black"/>
                <a:cs typeface="Arial Black"/>
              </a:rPr>
              <a:t> </a:t>
            </a:r>
            <a:r>
              <a:rPr sz="1300" dirty="0">
                <a:solidFill>
                  <a:srgbClr val="1F4E79"/>
                </a:solidFill>
                <a:latin typeface="Arial Black"/>
                <a:cs typeface="Arial Black"/>
              </a:rPr>
              <a:t>И</a:t>
            </a:r>
            <a:r>
              <a:rPr sz="1300" spc="-40" dirty="0">
                <a:solidFill>
                  <a:srgbClr val="1F4E79"/>
                </a:solidFill>
                <a:latin typeface="Arial Black"/>
                <a:cs typeface="Arial Black"/>
              </a:rPr>
              <a:t> </a:t>
            </a:r>
            <a:r>
              <a:rPr sz="1300" spc="-10" dirty="0">
                <a:solidFill>
                  <a:srgbClr val="1F4E79"/>
                </a:solidFill>
                <a:latin typeface="Arial Black"/>
                <a:cs typeface="Arial Black"/>
              </a:rPr>
              <a:t>ОБЪЕКТИВНОСТЬ</a:t>
            </a:r>
            <a:endParaRPr sz="1300">
              <a:latin typeface="Arial Black"/>
              <a:cs typeface="Arial Black"/>
            </a:endParaRPr>
          </a:p>
          <a:p>
            <a:pPr marR="16510" algn="ctr">
              <a:lnSpc>
                <a:spcPct val="100000"/>
              </a:lnSpc>
              <a:spcBef>
                <a:spcPts val="380"/>
              </a:spcBef>
            </a:pPr>
            <a:r>
              <a:rPr sz="1400" dirty="0">
                <a:latin typeface="Arial"/>
                <a:cs typeface="Arial"/>
              </a:rPr>
              <a:t>знание</a:t>
            </a:r>
            <a:r>
              <a:rPr sz="1400" spc="-5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добывай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60514" y="1187958"/>
            <a:ext cx="1425575" cy="607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10" dirty="0">
                <a:solidFill>
                  <a:srgbClr val="1F4E79"/>
                </a:solidFill>
                <a:latin typeface="Arial Black"/>
                <a:cs typeface="Arial Black"/>
              </a:rPr>
              <a:t>ТВОРЧЕСТВО</a:t>
            </a:r>
            <a:endParaRPr sz="1300">
              <a:latin typeface="Arial Black"/>
              <a:cs typeface="Arial Black"/>
            </a:endParaRPr>
          </a:p>
          <a:p>
            <a:pPr marL="35560">
              <a:lnSpc>
                <a:spcPct val="100000"/>
              </a:lnSpc>
              <a:spcBef>
                <a:spcPts val="1345"/>
              </a:spcBef>
            </a:pPr>
            <a:r>
              <a:rPr sz="1400" dirty="0">
                <a:latin typeface="Arial"/>
                <a:cs typeface="Arial"/>
              </a:rPr>
              <a:t>талант</a:t>
            </a:r>
            <a:r>
              <a:rPr sz="1400" spc="-6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развивай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91931" y="4511995"/>
            <a:ext cx="2307590" cy="480695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R="24130" algn="ctr">
              <a:lnSpc>
                <a:spcPct val="100000"/>
              </a:lnSpc>
              <a:spcBef>
                <a:spcPts val="259"/>
              </a:spcBef>
            </a:pPr>
            <a:r>
              <a:rPr sz="1300" spc="-10" dirty="0">
                <a:solidFill>
                  <a:srgbClr val="1F4E79"/>
                </a:solidFill>
                <a:latin typeface="Arial Black"/>
                <a:cs typeface="Arial Black"/>
              </a:rPr>
              <a:t>ВОСПИТАНИЕ</a:t>
            </a:r>
            <a:endParaRPr sz="13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180"/>
              </a:spcBef>
            </a:pPr>
            <a:r>
              <a:rPr sz="1400" dirty="0">
                <a:latin typeface="Arial"/>
                <a:cs typeface="Arial"/>
              </a:rPr>
              <a:t>традиции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храни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и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создавай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617202" y="1179703"/>
            <a:ext cx="1873885" cy="6216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10" dirty="0">
                <a:solidFill>
                  <a:srgbClr val="1F4E79"/>
                </a:solidFill>
                <a:latin typeface="Arial Black"/>
                <a:cs typeface="Arial Black"/>
              </a:rPr>
              <a:t>ПРОФОРИЕНТАЦИЯ</a:t>
            </a:r>
            <a:endParaRPr sz="1300">
              <a:latin typeface="Arial Black"/>
              <a:cs typeface="Arial Black"/>
            </a:endParaRPr>
          </a:p>
          <a:p>
            <a:pPr marL="95885">
              <a:lnSpc>
                <a:spcPct val="100000"/>
              </a:lnSpc>
              <a:spcBef>
                <a:spcPts val="1455"/>
              </a:spcBef>
            </a:pPr>
            <a:r>
              <a:rPr sz="1400" dirty="0">
                <a:latin typeface="Arial"/>
                <a:cs typeface="Arial"/>
              </a:rPr>
              <a:t>профессию</a:t>
            </a:r>
            <a:r>
              <a:rPr sz="1400" spc="-6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выбирай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0" y="836675"/>
            <a:ext cx="3157855" cy="5842000"/>
            <a:chOff x="0" y="836675"/>
            <a:chExt cx="3157855" cy="5842000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836675"/>
              <a:ext cx="3157728" cy="584149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92023" y="981455"/>
              <a:ext cx="0" cy="5506085"/>
            </a:xfrm>
            <a:custGeom>
              <a:avLst/>
              <a:gdLst/>
              <a:ahLst/>
              <a:cxnLst/>
              <a:rect l="l" t="t" r="r" b="b"/>
              <a:pathLst>
                <a:path h="5506085">
                  <a:moveTo>
                    <a:pt x="0" y="0"/>
                  </a:moveTo>
                  <a:lnTo>
                    <a:pt x="0" y="5505767"/>
                  </a:lnTo>
                </a:path>
              </a:pathLst>
            </a:custGeom>
            <a:ln w="57912">
              <a:solidFill>
                <a:srgbClr val="39ABC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4296155" y="2464307"/>
            <a:ext cx="6682740" cy="3629660"/>
            <a:chOff x="4296155" y="2464307"/>
            <a:chExt cx="6682740" cy="3629660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221467" y="3311651"/>
              <a:ext cx="757427" cy="75895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56534" y="2556302"/>
              <a:ext cx="509807" cy="48989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56348" y="3259835"/>
              <a:ext cx="899159" cy="89915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05488" y="3500291"/>
              <a:ext cx="752301" cy="40764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860535" y="2464307"/>
              <a:ext cx="681227" cy="68275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6155" y="5358215"/>
              <a:ext cx="1440179" cy="735322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342087" y="1196720"/>
            <a:ext cx="2644775" cy="53613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5"/>
              </a:spcBef>
              <a:buFont typeface="Wingdings"/>
              <a:buChar char=""/>
              <a:tabLst>
                <a:tab pos="299085" algn="l"/>
                <a:tab pos="299720" algn="l"/>
              </a:tabLst>
            </a:pPr>
            <a:r>
              <a:rPr sz="1400" b="1" dirty="0">
                <a:latin typeface="Arial Narrow"/>
                <a:cs typeface="Arial Narrow"/>
              </a:rPr>
              <a:t>обеспечение</a:t>
            </a:r>
            <a:r>
              <a:rPr sz="1400" b="1" spc="-7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доступности качественного </a:t>
            </a:r>
            <a:r>
              <a:rPr sz="1400" b="1" dirty="0">
                <a:latin typeface="Arial Narrow"/>
                <a:cs typeface="Arial Narrow"/>
              </a:rPr>
              <a:t>образования</a:t>
            </a:r>
            <a:r>
              <a:rPr sz="1400" b="1" spc="15" dirty="0">
                <a:latin typeface="Arial Narrow"/>
                <a:cs typeface="Arial Narrow"/>
              </a:rPr>
              <a:t> </a:t>
            </a:r>
            <a:r>
              <a:rPr sz="1400" b="1" spc="-50" dirty="0">
                <a:latin typeface="Arial Narrow"/>
                <a:cs typeface="Arial Narrow"/>
              </a:rPr>
              <a:t>и </a:t>
            </a:r>
            <a:r>
              <a:rPr sz="1400" b="1" dirty="0">
                <a:latin typeface="Arial Narrow"/>
                <a:cs typeface="Arial Narrow"/>
              </a:rPr>
              <a:t>равных</a:t>
            </a:r>
            <a:r>
              <a:rPr sz="1400" b="1" spc="-40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возможностей</a:t>
            </a:r>
            <a:r>
              <a:rPr sz="1400" b="1" spc="-55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для</a:t>
            </a:r>
            <a:r>
              <a:rPr sz="1400" b="1" spc="-5" dirty="0">
                <a:latin typeface="Arial Narrow"/>
                <a:cs typeface="Arial Narrow"/>
              </a:rPr>
              <a:t> </a:t>
            </a:r>
            <a:r>
              <a:rPr sz="1400" b="1" spc="-20" dirty="0">
                <a:latin typeface="Arial Narrow"/>
                <a:cs typeface="Arial Narrow"/>
              </a:rPr>
              <a:t>всех </a:t>
            </a:r>
            <a:r>
              <a:rPr sz="1400" b="1" spc="-10" dirty="0">
                <a:latin typeface="Arial Narrow"/>
                <a:cs typeface="Arial Narrow"/>
              </a:rPr>
              <a:t>обучающихся</a:t>
            </a:r>
            <a:endParaRPr sz="1400">
              <a:latin typeface="Arial Narrow"/>
              <a:cs typeface="Arial Narrow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"/>
              <a:tabLst>
                <a:tab pos="299085" algn="l"/>
                <a:tab pos="299720" algn="l"/>
              </a:tabLst>
            </a:pPr>
            <a:r>
              <a:rPr sz="1400" b="1" dirty="0">
                <a:latin typeface="Arial Narrow"/>
                <a:cs typeface="Arial Narrow"/>
              </a:rPr>
              <a:t>сохранение</a:t>
            </a:r>
            <a:r>
              <a:rPr sz="1400" b="1" spc="-70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здоровья</a:t>
            </a:r>
            <a:r>
              <a:rPr sz="1400" b="1" spc="-45" dirty="0">
                <a:latin typeface="Arial Narrow"/>
                <a:cs typeface="Arial Narrow"/>
              </a:rPr>
              <a:t> </a:t>
            </a:r>
            <a:r>
              <a:rPr sz="1400" b="1" spc="-50" dirty="0">
                <a:latin typeface="Arial Narrow"/>
                <a:cs typeface="Arial Narrow"/>
              </a:rPr>
              <a:t>и</a:t>
            </a:r>
            <a:endParaRPr sz="1400">
              <a:latin typeface="Arial Narrow"/>
              <a:cs typeface="Arial Narrow"/>
            </a:endParaRPr>
          </a:p>
          <a:p>
            <a:pPr marL="299085" marR="360045">
              <a:lnSpc>
                <a:spcPct val="100000"/>
              </a:lnSpc>
            </a:pPr>
            <a:r>
              <a:rPr sz="1400" b="1" dirty="0">
                <a:latin typeface="Arial Narrow"/>
                <a:cs typeface="Arial Narrow"/>
              </a:rPr>
              <a:t>обеспечение</a:t>
            </a:r>
            <a:r>
              <a:rPr sz="1400" b="1" spc="-7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безопасности обучающихся</a:t>
            </a:r>
            <a:endParaRPr sz="1400">
              <a:latin typeface="Arial Narrow"/>
              <a:cs typeface="Arial Narrow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"/>
              <a:tabLst>
                <a:tab pos="299085" algn="l"/>
                <a:tab pos="299720" algn="l"/>
              </a:tabLst>
            </a:pPr>
            <a:r>
              <a:rPr sz="1400" b="1" spc="-10" dirty="0">
                <a:latin typeface="Arial Narrow"/>
                <a:cs typeface="Arial Narrow"/>
              </a:rPr>
              <a:t>непрерывное</a:t>
            </a:r>
            <a:endParaRPr sz="1400">
              <a:latin typeface="Arial Narrow"/>
              <a:cs typeface="Arial Narrow"/>
            </a:endParaRPr>
          </a:p>
          <a:p>
            <a:pPr marL="299085">
              <a:lnSpc>
                <a:spcPct val="100000"/>
              </a:lnSpc>
            </a:pPr>
            <a:r>
              <a:rPr sz="1400" b="1" dirty="0">
                <a:latin typeface="Arial Narrow"/>
                <a:cs typeface="Arial Narrow"/>
              </a:rPr>
              <a:t>совершенствование</a:t>
            </a:r>
            <a:r>
              <a:rPr sz="1400" b="1" spc="229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качества</a:t>
            </a:r>
            <a:endParaRPr sz="1400">
              <a:latin typeface="Arial Narrow"/>
              <a:cs typeface="Arial Narrow"/>
            </a:endParaRPr>
          </a:p>
          <a:p>
            <a:pPr marL="299085">
              <a:lnSpc>
                <a:spcPct val="100000"/>
              </a:lnSpc>
            </a:pPr>
            <a:r>
              <a:rPr sz="1400" b="1" spc="-10" dirty="0">
                <a:latin typeface="Arial Narrow"/>
                <a:cs typeface="Arial Narrow"/>
              </a:rPr>
              <a:t>образования</a:t>
            </a:r>
            <a:endParaRPr sz="1400">
              <a:latin typeface="Arial Narrow"/>
              <a:cs typeface="Arial Narrow"/>
            </a:endParaRPr>
          </a:p>
          <a:p>
            <a:pPr marL="299085" indent="-287020">
              <a:lnSpc>
                <a:spcPct val="100000"/>
              </a:lnSpc>
              <a:spcBef>
                <a:spcPts val="5"/>
              </a:spcBef>
              <a:buFont typeface="Wingdings"/>
              <a:buChar char=""/>
              <a:tabLst>
                <a:tab pos="299085" algn="l"/>
                <a:tab pos="299720" algn="l"/>
              </a:tabLst>
            </a:pPr>
            <a:r>
              <a:rPr sz="1400" b="1" dirty="0">
                <a:latin typeface="Arial Narrow"/>
                <a:cs typeface="Arial Narrow"/>
              </a:rPr>
              <a:t>развитие</a:t>
            </a:r>
            <a:r>
              <a:rPr sz="1400" b="1" spc="-6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обучающихся</a:t>
            </a:r>
            <a:endParaRPr sz="1400">
              <a:latin typeface="Arial Narrow"/>
              <a:cs typeface="Arial Narrow"/>
            </a:endParaRPr>
          </a:p>
          <a:p>
            <a:pPr marL="299085">
              <a:lnSpc>
                <a:spcPct val="100000"/>
              </a:lnSpc>
            </a:pPr>
            <a:r>
              <a:rPr sz="1400" b="1" dirty="0">
                <a:latin typeface="Arial Narrow"/>
                <a:cs typeface="Arial Narrow"/>
              </a:rPr>
              <a:t>(интеллект,</a:t>
            </a:r>
            <a:r>
              <a:rPr sz="1400" b="1" spc="-35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талант,</a:t>
            </a:r>
            <a:r>
              <a:rPr sz="1400" b="1" spc="-20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личность)</a:t>
            </a:r>
            <a:endParaRPr sz="1400">
              <a:latin typeface="Arial Narrow"/>
              <a:cs typeface="Arial Narrow"/>
            </a:endParaRPr>
          </a:p>
          <a:p>
            <a:pPr marL="299085" marR="69215" indent="-287020">
              <a:lnSpc>
                <a:spcPct val="100000"/>
              </a:lnSpc>
              <a:buFont typeface="Wingdings"/>
              <a:buChar char=""/>
              <a:tabLst>
                <a:tab pos="299085" algn="l"/>
                <a:tab pos="299720" algn="l"/>
              </a:tabLst>
            </a:pPr>
            <a:r>
              <a:rPr sz="1400" b="1" dirty="0">
                <a:latin typeface="Arial Narrow"/>
                <a:cs typeface="Arial Narrow"/>
              </a:rPr>
              <a:t>социализация</a:t>
            </a:r>
            <a:r>
              <a:rPr sz="1400" b="1" spc="-45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и</a:t>
            </a:r>
            <a:r>
              <a:rPr sz="1400" b="1" spc="-20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выбор жизненного</a:t>
            </a:r>
            <a:r>
              <a:rPr sz="1400" b="1" spc="-30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пути</a:t>
            </a:r>
            <a:r>
              <a:rPr sz="1400" b="1" spc="10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обучающихся </a:t>
            </a:r>
            <a:r>
              <a:rPr sz="1400" b="1" dirty="0">
                <a:latin typeface="Arial Narrow"/>
                <a:cs typeface="Arial Narrow"/>
              </a:rPr>
              <a:t>(мировоззрение,</a:t>
            </a:r>
            <a:r>
              <a:rPr sz="1400" b="1" spc="-6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традиции, профессия)</a:t>
            </a:r>
            <a:endParaRPr sz="1400">
              <a:latin typeface="Arial Narrow"/>
              <a:cs typeface="Arial Narrow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"/>
              <a:tabLst>
                <a:tab pos="299085" algn="l"/>
                <a:tab pos="299720" algn="l"/>
              </a:tabLst>
            </a:pPr>
            <a:r>
              <a:rPr sz="1400" b="1" dirty="0">
                <a:latin typeface="Arial Narrow"/>
                <a:cs typeface="Arial Narrow"/>
              </a:rPr>
              <a:t>поддержка</a:t>
            </a:r>
            <a:r>
              <a:rPr sz="1400" b="1" spc="-40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учительства</a:t>
            </a:r>
            <a:endParaRPr sz="1400">
              <a:latin typeface="Arial Narrow"/>
              <a:cs typeface="Arial Narrow"/>
            </a:endParaRPr>
          </a:p>
          <a:p>
            <a:pPr marL="299085" marR="281305" indent="-287020" algn="just">
              <a:lnSpc>
                <a:spcPct val="100000"/>
              </a:lnSpc>
              <a:buFont typeface="Wingdings"/>
              <a:buChar char=""/>
              <a:tabLst>
                <a:tab pos="299720" algn="l"/>
              </a:tabLst>
            </a:pPr>
            <a:r>
              <a:rPr sz="1400" b="1" dirty="0">
                <a:latin typeface="Arial Narrow"/>
                <a:cs typeface="Arial Narrow"/>
              </a:rPr>
              <a:t>участие</a:t>
            </a:r>
            <a:r>
              <a:rPr sz="1400" b="1" spc="-35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каждого</a:t>
            </a:r>
            <a:r>
              <a:rPr sz="1400" b="1" spc="-45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в</a:t>
            </a:r>
            <a:r>
              <a:rPr sz="1400" b="1" spc="-1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создании </a:t>
            </a:r>
            <a:r>
              <a:rPr sz="1400" b="1" dirty="0">
                <a:latin typeface="Arial Narrow"/>
                <a:cs typeface="Arial Narrow"/>
              </a:rPr>
              <a:t>комфортного</a:t>
            </a:r>
            <a:r>
              <a:rPr sz="1400" b="1" spc="-30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и</a:t>
            </a:r>
            <a:r>
              <a:rPr sz="1400" b="1" spc="-4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безопасного </a:t>
            </a:r>
            <a:r>
              <a:rPr sz="1400" b="1" dirty="0">
                <a:latin typeface="Arial Narrow"/>
                <a:cs typeface="Arial Narrow"/>
              </a:rPr>
              <a:t>школьного</a:t>
            </a:r>
            <a:r>
              <a:rPr sz="1400" b="1" spc="-55" dirty="0">
                <a:latin typeface="Arial Narrow"/>
                <a:cs typeface="Arial Narrow"/>
              </a:rPr>
              <a:t> </a:t>
            </a:r>
            <a:r>
              <a:rPr sz="1400" b="1" dirty="0">
                <a:latin typeface="Arial Narrow"/>
                <a:cs typeface="Arial Narrow"/>
              </a:rPr>
              <a:t>климата</a:t>
            </a:r>
            <a:r>
              <a:rPr sz="1400" b="1" spc="-4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(детско- </a:t>
            </a:r>
            <a:r>
              <a:rPr sz="1400" b="1" dirty="0">
                <a:latin typeface="Arial Narrow"/>
                <a:cs typeface="Arial Narrow"/>
              </a:rPr>
              <a:t>взрослая</a:t>
            </a:r>
            <a:r>
              <a:rPr sz="1400" b="1" spc="-2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общность)</a:t>
            </a:r>
            <a:endParaRPr sz="1400">
              <a:latin typeface="Arial Narrow"/>
              <a:cs typeface="Arial Narrow"/>
            </a:endParaRPr>
          </a:p>
          <a:p>
            <a:pPr marL="299085" indent="-287020" algn="just">
              <a:lnSpc>
                <a:spcPct val="100000"/>
              </a:lnSpc>
              <a:buFont typeface="Wingdings"/>
              <a:buChar char=""/>
              <a:tabLst>
                <a:tab pos="299720" algn="l"/>
              </a:tabLst>
            </a:pPr>
            <a:r>
              <a:rPr sz="1400" b="1" spc="-10" dirty="0">
                <a:latin typeface="Arial Narrow"/>
                <a:cs typeface="Arial Narrow"/>
              </a:rPr>
              <a:t>конструирование</a:t>
            </a:r>
            <a:r>
              <a:rPr sz="1400" b="1" spc="15" dirty="0">
                <a:latin typeface="Arial Narrow"/>
                <a:cs typeface="Arial Narrow"/>
              </a:rPr>
              <a:t> </a:t>
            </a:r>
            <a:r>
              <a:rPr sz="1400" b="1" spc="-10" dirty="0">
                <a:latin typeface="Arial Narrow"/>
                <a:cs typeface="Arial Narrow"/>
              </a:rPr>
              <a:t>современной</a:t>
            </a:r>
            <a:endParaRPr sz="1400">
              <a:latin typeface="Arial Narrow"/>
              <a:cs typeface="Arial Narrow"/>
            </a:endParaRPr>
          </a:p>
          <a:p>
            <a:pPr marL="299085" marR="541655">
              <a:lnSpc>
                <a:spcPct val="100000"/>
              </a:lnSpc>
            </a:pPr>
            <a:r>
              <a:rPr sz="1400" b="1" dirty="0">
                <a:latin typeface="Arial Narrow"/>
                <a:cs typeface="Arial Narrow"/>
              </a:rPr>
              <a:t>образовательной</a:t>
            </a:r>
            <a:r>
              <a:rPr sz="1400" b="1" spc="-60" dirty="0">
                <a:latin typeface="Arial Narrow"/>
                <a:cs typeface="Arial Narrow"/>
              </a:rPr>
              <a:t> </a:t>
            </a:r>
            <a:r>
              <a:rPr sz="1400" b="1" spc="-20" dirty="0">
                <a:latin typeface="Arial Narrow"/>
                <a:cs typeface="Arial Narrow"/>
              </a:rPr>
              <a:t>среды </a:t>
            </a:r>
            <a:r>
              <a:rPr sz="1400" b="1" dirty="0">
                <a:latin typeface="Arial Narrow"/>
                <a:cs typeface="Arial Narrow"/>
              </a:rPr>
              <a:t>(обучение,</a:t>
            </a:r>
            <a:r>
              <a:rPr sz="1400" b="1" spc="-65" dirty="0">
                <a:latin typeface="Arial Narrow"/>
                <a:cs typeface="Arial Narrow"/>
              </a:rPr>
              <a:t> </a:t>
            </a:r>
            <a:r>
              <a:rPr sz="1400" b="1" spc="-20" dirty="0">
                <a:latin typeface="Arial Narrow"/>
                <a:cs typeface="Arial Narrow"/>
              </a:rPr>
              <a:t>опыт,</a:t>
            </a:r>
            <a:endParaRPr sz="1400">
              <a:latin typeface="Arial Narrow"/>
              <a:cs typeface="Arial Narrow"/>
            </a:endParaRPr>
          </a:p>
          <a:p>
            <a:pPr marL="299085">
              <a:lnSpc>
                <a:spcPct val="100000"/>
              </a:lnSpc>
            </a:pPr>
            <a:r>
              <a:rPr sz="1400" b="1" spc="-10" dirty="0">
                <a:latin typeface="Arial Narrow"/>
                <a:cs typeface="Arial Narrow"/>
              </a:rPr>
              <a:t>демонстрация)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90500" marR="5080" indent="-178435">
              <a:lnSpc>
                <a:spcPct val="80000"/>
              </a:lnSpc>
              <a:spcBef>
                <a:spcPts val="480"/>
              </a:spcBef>
            </a:pPr>
            <a:r>
              <a:rPr dirty="0"/>
              <a:t>Школа</a:t>
            </a:r>
            <a:r>
              <a:rPr spc="-40" dirty="0"/>
              <a:t> </a:t>
            </a:r>
            <a:r>
              <a:rPr spc="-10" dirty="0"/>
              <a:t>Минпросвещения</a:t>
            </a:r>
            <a:r>
              <a:rPr spc="-15" dirty="0"/>
              <a:t> </a:t>
            </a:r>
            <a:r>
              <a:rPr dirty="0"/>
              <a:t>России</a:t>
            </a:r>
            <a:r>
              <a:rPr spc="-60" dirty="0"/>
              <a:t> </a:t>
            </a:r>
            <a:r>
              <a:rPr dirty="0"/>
              <a:t>–</a:t>
            </a:r>
            <a:r>
              <a:rPr spc="-65" dirty="0"/>
              <a:t> </a:t>
            </a:r>
            <a:r>
              <a:rPr dirty="0"/>
              <a:t>центр</a:t>
            </a:r>
            <a:r>
              <a:rPr spc="-50" dirty="0"/>
              <a:t> </a:t>
            </a:r>
            <a:r>
              <a:rPr dirty="0"/>
              <a:t>образования,</a:t>
            </a:r>
            <a:r>
              <a:rPr spc="-45" dirty="0"/>
              <a:t> </a:t>
            </a:r>
            <a:r>
              <a:rPr dirty="0"/>
              <a:t>воспитания</a:t>
            </a:r>
            <a:r>
              <a:rPr spc="-35" dirty="0"/>
              <a:t> </a:t>
            </a:r>
            <a:r>
              <a:rPr dirty="0"/>
              <a:t>и</a:t>
            </a:r>
            <a:r>
              <a:rPr spc="-65" dirty="0"/>
              <a:t> </a:t>
            </a:r>
            <a:r>
              <a:rPr dirty="0"/>
              <a:t>просвещения,</a:t>
            </a:r>
            <a:r>
              <a:rPr spc="-10" dirty="0"/>
              <a:t> объединяющий</a:t>
            </a:r>
            <a:r>
              <a:rPr spc="-15" dirty="0"/>
              <a:t> </a:t>
            </a:r>
            <a:r>
              <a:rPr spc="-10" dirty="0"/>
              <a:t>территориально </a:t>
            </a:r>
            <a:r>
              <a:rPr dirty="0"/>
              <a:t>и</a:t>
            </a:r>
            <a:r>
              <a:rPr spc="-70" dirty="0"/>
              <a:t> </a:t>
            </a:r>
            <a:r>
              <a:rPr dirty="0"/>
              <a:t>духовно</a:t>
            </a:r>
            <a:r>
              <a:rPr spc="-30" dirty="0"/>
              <a:t> </a:t>
            </a:r>
            <a:r>
              <a:rPr dirty="0"/>
              <a:t>детей</a:t>
            </a:r>
            <a:r>
              <a:rPr spc="-55" dirty="0"/>
              <a:t> </a:t>
            </a:r>
            <a:r>
              <a:rPr dirty="0"/>
              <a:t>и</a:t>
            </a:r>
            <a:r>
              <a:rPr spc="-65" dirty="0"/>
              <a:t> </a:t>
            </a:r>
            <a:r>
              <a:rPr dirty="0"/>
              <a:t>взрослых,</a:t>
            </a:r>
            <a:r>
              <a:rPr spc="-60" dirty="0"/>
              <a:t> </a:t>
            </a:r>
            <a:r>
              <a:rPr dirty="0"/>
              <a:t>разные</a:t>
            </a:r>
            <a:r>
              <a:rPr spc="-65" dirty="0"/>
              <a:t> </a:t>
            </a:r>
            <a:r>
              <a:rPr dirty="0"/>
              <a:t>поколения,</a:t>
            </a:r>
            <a:r>
              <a:rPr spc="-30" dirty="0"/>
              <a:t> </a:t>
            </a:r>
            <a:r>
              <a:rPr dirty="0"/>
              <a:t>разные</a:t>
            </a:r>
            <a:r>
              <a:rPr spc="-65" dirty="0"/>
              <a:t> </a:t>
            </a:r>
            <a:r>
              <a:rPr dirty="0"/>
              <a:t>профессии,</a:t>
            </a:r>
            <a:r>
              <a:rPr spc="-50" dirty="0"/>
              <a:t> </a:t>
            </a:r>
            <a:r>
              <a:rPr dirty="0"/>
              <a:t>разные</a:t>
            </a:r>
            <a:r>
              <a:rPr spc="-70" dirty="0"/>
              <a:t> </a:t>
            </a:r>
            <a:r>
              <a:rPr spc="-10" dirty="0"/>
              <a:t>социальные</a:t>
            </a:r>
            <a:r>
              <a:rPr spc="-65" dirty="0"/>
              <a:t> </a:t>
            </a:r>
            <a:r>
              <a:rPr dirty="0"/>
              <a:t>группы</a:t>
            </a:r>
            <a:r>
              <a:rPr spc="-35" dirty="0"/>
              <a:t> </a:t>
            </a:r>
            <a:r>
              <a:rPr dirty="0"/>
              <a:t>для</a:t>
            </a:r>
            <a:r>
              <a:rPr spc="-55" dirty="0"/>
              <a:t> </a:t>
            </a:r>
            <a:r>
              <a:rPr spc="-10" dirty="0"/>
              <a:t>обретения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42087" y="414654"/>
            <a:ext cx="11122025" cy="80073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4434205" marR="5080" indent="-4181475">
              <a:lnSpc>
                <a:spcPts val="1540"/>
              </a:lnSpc>
              <a:spcBef>
                <a:spcPts val="459"/>
              </a:spcBef>
            </a:pP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смысла</a:t>
            </a:r>
            <a:r>
              <a:rPr sz="1600" b="1" spc="-8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жизни</a:t>
            </a:r>
            <a:r>
              <a:rPr sz="1600" b="1" spc="-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через</a:t>
            </a:r>
            <a:r>
              <a:rPr sz="1600" b="1" spc="-8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познание,</a:t>
            </a:r>
            <a:r>
              <a:rPr sz="1600" b="1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созидание,</a:t>
            </a:r>
            <a:r>
              <a:rPr sz="1600" b="1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Arial"/>
                <a:cs typeface="Arial"/>
              </a:rPr>
              <a:t>нравственные</a:t>
            </a:r>
            <a:r>
              <a:rPr sz="1600" b="1" spc="-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ценности</a:t>
            </a:r>
            <a:r>
              <a:rPr sz="1600" b="1" spc="-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для</a:t>
            </a:r>
            <a:r>
              <a:rPr sz="1600" b="1" spc="-7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творческого</a:t>
            </a:r>
            <a:r>
              <a:rPr sz="1600" b="1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построения</a:t>
            </a:r>
            <a:r>
              <a:rPr sz="1600" b="1" spc="-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Arial"/>
                <a:cs typeface="Arial"/>
              </a:rPr>
              <a:t>будущего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каждого</a:t>
            </a:r>
            <a:r>
              <a:rPr sz="16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и</a:t>
            </a:r>
            <a:r>
              <a:rPr sz="16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всех</a:t>
            </a:r>
            <a:r>
              <a:rPr sz="16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/>
                <a:cs typeface="Arial"/>
              </a:rPr>
              <a:t>в</a:t>
            </a:r>
            <a:r>
              <a:rPr sz="16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Arial"/>
                <a:cs typeface="Arial"/>
              </a:rPr>
              <a:t>России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80"/>
              </a:spcBef>
            </a:pP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Принципы</a:t>
            </a:r>
            <a:r>
              <a:rPr sz="1400" spc="-4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Arial Black"/>
                <a:cs typeface="Arial Black"/>
              </a:rPr>
              <a:t>школы: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2008611" y="6567322"/>
            <a:ext cx="14605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808080"/>
                </a:solidFill>
                <a:latin typeface="Arial"/>
                <a:cs typeface="Arial"/>
              </a:rPr>
              <a:t>4</a:t>
            </a:r>
            <a:endParaRPr sz="17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795265" y="5108828"/>
            <a:ext cx="90424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10" dirty="0">
                <a:solidFill>
                  <a:srgbClr val="008000"/>
                </a:solidFill>
                <a:latin typeface="Arial Black"/>
                <a:cs typeface="Arial Black"/>
              </a:rPr>
              <a:t>УЧИТЕЛЬ</a:t>
            </a:r>
            <a:endParaRPr sz="1300">
              <a:latin typeface="Arial Black"/>
              <a:cs typeface="Arial Black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6888480" y="5228844"/>
            <a:ext cx="4247515" cy="944880"/>
            <a:chOff x="6888480" y="5228844"/>
            <a:chExt cx="4247515" cy="944880"/>
          </a:xfrm>
        </p:grpSpPr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888480" y="5228844"/>
              <a:ext cx="1440179" cy="86410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695688" y="5309616"/>
              <a:ext cx="1440179" cy="864108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6769989" y="5108828"/>
            <a:ext cx="5271135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53030" algn="l"/>
              </a:tabLst>
            </a:pPr>
            <a:r>
              <a:rPr sz="1300" dirty="0">
                <a:solidFill>
                  <a:srgbClr val="008000"/>
                </a:solidFill>
                <a:latin typeface="Arial Black"/>
                <a:cs typeface="Arial Black"/>
              </a:rPr>
              <a:t>ШКОЛЬНЫЙ</a:t>
            </a:r>
            <a:r>
              <a:rPr sz="1300" spc="-60" dirty="0">
                <a:solidFill>
                  <a:srgbClr val="008000"/>
                </a:solidFill>
                <a:latin typeface="Arial Black"/>
                <a:cs typeface="Arial Black"/>
              </a:rPr>
              <a:t> </a:t>
            </a:r>
            <a:r>
              <a:rPr sz="1300" spc="-10" dirty="0">
                <a:solidFill>
                  <a:srgbClr val="008000"/>
                </a:solidFill>
                <a:latin typeface="Arial Black"/>
                <a:cs typeface="Arial Black"/>
              </a:rPr>
              <a:t>КЛИМАТ</a:t>
            </a:r>
            <a:r>
              <a:rPr sz="1300" dirty="0">
                <a:solidFill>
                  <a:srgbClr val="008000"/>
                </a:solidFill>
                <a:latin typeface="Arial Black"/>
                <a:cs typeface="Arial Black"/>
              </a:rPr>
              <a:t>	ОБРАЗОВАТЕЛЬНАЯ</a:t>
            </a:r>
            <a:r>
              <a:rPr sz="1300" spc="-90" dirty="0">
                <a:solidFill>
                  <a:srgbClr val="008000"/>
                </a:solidFill>
                <a:latin typeface="Arial Black"/>
                <a:cs typeface="Arial Black"/>
              </a:rPr>
              <a:t> </a:t>
            </a:r>
            <a:r>
              <a:rPr sz="1300" spc="-10" dirty="0">
                <a:solidFill>
                  <a:srgbClr val="008000"/>
                </a:solidFill>
                <a:latin typeface="Arial Black"/>
                <a:cs typeface="Arial Black"/>
              </a:rPr>
              <a:t>СРЕДА</a:t>
            </a:r>
            <a:endParaRPr sz="1300">
              <a:latin typeface="Arial Black"/>
              <a:cs typeface="Arial Black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008882" y="6049772"/>
            <a:ext cx="24237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Arial"/>
                <a:cs typeface="Arial"/>
              </a:rPr>
              <a:t>Учителями</a:t>
            </a:r>
            <a:r>
              <a:rPr sz="1400" spc="-4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славится</a:t>
            </a:r>
            <a:r>
              <a:rPr sz="1400" spc="-5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Россия!</a:t>
            </a:r>
            <a:endParaRPr sz="14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596633" y="6049772"/>
            <a:ext cx="252984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Arial"/>
                <a:cs typeface="Arial"/>
              </a:rPr>
              <a:t>Важней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всего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погода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в</a:t>
            </a:r>
            <a:r>
              <a:rPr sz="1400" spc="-10" dirty="0">
                <a:latin typeface="Arial"/>
                <a:cs typeface="Arial"/>
              </a:rPr>
              <a:t> школе!</a:t>
            </a:r>
            <a:endParaRPr sz="14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423018" y="6049772"/>
            <a:ext cx="25304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Arial"/>
                <a:cs typeface="Arial"/>
              </a:rPr>
              <a:t>«Среда»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семь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дней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в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неделю!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056888" y="4981955"/>
            <a:ext cx="7996555" cy="91440"/>
          </a:xfrm>
          <a:custGeom>
            <a:avLst/>
            <a:gdLst/>
            <a:ahLst/>
            <a:cxnLst/>
            <a:rect l="l" t="t" r="r" b="b"/>
            <a:pathLst>
              <a:path w="7996555" h="91439">
                <a:moveTo>
                  <a:pt x="7957438" y="13589"/>
                </a:moveTo>
                <a:lnTo>
                  <a:pt x="7942310" y="16623"/>
                </a:lnTo>
                <a:lnTo>
                  <a:pt x="7929943" y="24907"/>
                </a:lnTo>
                <a:lnTo>
                  <a:pt x="7921577" y="37216"/>
                </a:lnTo>
                <a:lnTo>
                  <a:pt x="7918450" y="52324"/>
                </a:lnTo>
                <a:lnTo>
                  <a:pt x="7921503" y="67470"/>
                </a:lnTo>
                <a:lnTo>
                  <a:pt x="7929832" y="79867"/>
                </a:lnTo>
                <a:lnTo>
                  <a:pt x="7942185" y="88239"/>
                </a:lnTo>
                <a:lnTo>
                  <a:pt x="7957311" y="91313"/>
                </a:lnTo>
                <a:lnTo>
                  <a:pt x="7972438" y="88259"/>
                </a:lnTo>
                <a:lnTo>
                  <a:pt x="7984791" y="79930"/>
                </a:lnTo>
                <a:lnTo>
                  <a:pt x="7993120" y="67577"/>
                </a:lnTo>
                <a:lnTo>
                  <a:pt x="7993558" y="65405"/>
                </a:lnTo>
                <a:lnTo>
                  <a:pt x="7931404" y="65405"/>
                </a:lnTo>
                <a:lnTo>
                  <a:pt x="7931404" y="39497"/>
                </a:lnTo>
                <a:lnTo>
                  <a:pt x="7993621" y="39497"/>
                </a:lnTo>
                <a:lnTo>
                  <a:pt x="7993193" y="37324"/>
                </a:lnTo>
                <a:lnTo>
                  <a:pt x="7984902" y="24971"/>
                </a:lnTo>
                <a:lnTo>
                  <a:pt x="7972563" y="16642"/>
                </a:lnTo>
                <a:lnTo>
                  <a:pt x="7957438" y="13589"/>
                </a:lnTo>
                <a:close/>
              </a:path>
              <a:path w="7996555" h="91439">
                <a:moveTo>
                  <a:pt x="7957311" y="39497"/>
                </a:moveTo>
                <a:lnTo>
                  <a:pt x="7931404" y="39497"/>
                </a:lnTo>
                <a:lnTo>
                  <a:pt x="7931404" y="65405"/>
                </a:lnTo>
                <a:lnTo>
                  <a:pt x="7957311" y="65405"/>
                </a:lnTo>
                <a:lnTo>
                  <a:pt x="7957311" y="39497"/>
                </a:lnTo>
                <a:close/>
              </a:path>
              <a:path w="7996555" h="91439">
                <a:moveTo>
                  <a:pt x="7993621" y="39497"/>
                </a:moveTo>
                <a:lnTo>
                  <a:pt x="7957311" y="39497"/>
                </a:lnTo>
                <a:lnTo>
                  <a:pt x="7957311" y="65405"/>
                </a:lnTo>
                <a:lnTo>
                  <a:pt x="7993558" y="65405"/>
                </a:lnTo>
                <a:lnTo>
                  <a:pt x="7996173" y="52451"/>
                </a:lnTo>
                <a:lnTo>
                  <a:pt x="7993621" y="39497"/>
                </a:lnTo>
                <a:close/>
              </a:path>
              <a:path w="7996555" h="91439">
                <a:moveTo>
                  <a:pt x="7905496" y="39370"/>
                </a:moveTo>
                <a:lnTo>
                  <a:pt x="7879588" y="39370"/>
                </a:lnTo>
                <a:lnTo>
                  <a:pt x="7879588" y="65278"/>
                </a:lnTo>
                <a:lnTo>
                  <a:pt x="7905496" y="65278"/>
                </a:lnTo>
                <a:lnTo>
                  <a:pt x="7905496" y="39370"/>
                </a:lnTo>
                <a:close/>
              </a:path>
              <a:path w="7996555" h="91439">
                <a:moveTo>
                  <a:pt x="7827771" y="39243"/>
                </a:moveTo>
                <a:lnTo>
                  <a:pt x="7827771" y="65151"/>
                </a:lnTo>
                <a:lnTo>
                  <a:pt x="7853680" y="65278"/>
                </a:lnTo>
                <a:lnTo>
                  <a:pt x="7853680" y="39370"/>
                </a:lnTo>
                <a:lnTo>
                  <a:pt x="7827771" y="39243"/>
                </a:lnTo>
                <a:close/>
              </a:path>
              <a:path w="7996555" h="91439">
                <a:moveTo>
                  <a:pt x="7775956" y="39116"/>
                </a:moveTo>
                <a:lnTo>
                  <a:pt x="7775956" y="65024"/>
                </a:lnTo>
                <a:lnTo>
                  <a:pt x="7801863" y="65151"/>
                </a:lnTo>
                <a:lnTo>
                  <a:pt x="7801863" y="39243"/>
                </a:lnTo>
                <a:lnTo>
                  <a:pt x="7775956" y="39116"/>
                </a:lnTo>
                <a:close/>
              </a:path>
              <a:path w="7996555" h="91439">
                <a:moveTo>
                  <a:pt x="7750048" y="39116"/>
                </a:moveTo>
                <a:lnTo>
                  <a:pt x="7724140" y="39116"/>
                </a:lnTo>
                <a:lnTo>
                  <a:pt x="7724140" y="65024"/>
                </a:lnTo>
                <a:lnTo>
                  <a:pt x="7750048" y="65024"/>
                </a:lnTo>
                <a:lnTo>
                  <a:pt x="7750048" y="39116"/>
                </a:lnTo>
                <a:close/>
              </a:path>
              <a:path w="7996555" h="91439">
                <a:moveTo>
                  <a:pt x="7698232" y="38989"/>
                </a:moveTo>
                <a:lnTo>
                  <a:pt x="7672323" y="38989"/>
                </a:lnTo>
                <a:lnTo>
                  <a:pt x="7672323" y="64897"/>
                </a:lnTo>
                <a:lnTo>
                  <a:pt x="7698232" y="64897"/>
                </a:lnTo>
                <a:lnTo>
                  <a:pt x="7698232" y="38989"/>
                </a:lnTo>
                <a:close/>
              </a:path>
              <a:path w="7996555" h="91439">
                <a:moveTo>
                  <a:pt x="7620508" y="38862"/>
                </a:moveTo>
                <a:lnTo>
                  <a:pt x="7620508" y="64770"/>
                </a:lnTo>
                <a:lnTo>
                  <a:pt x="7646415" y="64897"/>
                </a:lnTo>
                <a:lnTo>
                  <a:pt x="7646415" y="38989"/>
                </a:lnTo>
                <a:lnTo>
                  <a:pt x="7620508" y="38862"/>
                </a:lnTo>
                <a:close/>
              </a:path>
              <a:path w="7996555" h="91439">
                <a:moveTo>
                  <a:pt x="7594600" y="38862"/>
                </a:moveTo>
                <a:lnTo>
                  <a:pt x="7568692" y="38862"/>
                </a:lnTo>
                <a:lnTo>
                  <a:pt x="7568692" y="64770"/>
                </a:lnTo>
                <a:lnTo>
                  <a:pt x="7594600" y="64770"/>
                </a:lnTo>
                <a:lnTo>
                  <a:pt x="7594600" y="38862"/>
                </a:lnTo>
                <a:close/>
              </a:path>
              <a:path w="7996555" h="91439">
                <a:moveTo>
                  <a:pt x="7542784" y="38735"/>
                </a:moveTo>
                <a:lnTo>
                  <a:pt x="7516876" y="38735"/>
                </a:lnTo>
                <a:lnTo>
                  <a:pt x="7516876" y="64643"/>
                </a:lnTo>
                <a:lnTo>
                  <a:pt x="7542784" y="64643"/>
                </a:lnTo>
                <a:lnTo>
                  <a:pt x="7542784" y="38735"/>
                </a:lnTo>
                <a:close/>
              </a:path>
              <a:path w="7996555" h="91439">
                <a:moveTo>
                  <a:pt x="7465059" y="38608"/>
                </a:moveTo>
                <a:lnTo>
                  <a:pt x="7465059" y="64516"/>
                </a:lnTo>
                <a:lnTo>
                  <a:pt x="7490967" y="64643"/>
                </a:lnTo>
                <a:lnTo>
                  <a:pt x="7490967" y="38735"/>
                </a:lnTo>
                <a:lnTo>
                  <a:pt x="7465059" y="38608"/>
                </a:lnTo>
                <a:close/>
              </a:path>
              <a:path w="7996555" h="91439">
                <a:moveTo>
                  <a:pt x="7439152" y="38608"/>
                </a:moveTo>
                <a:lnTo>
                  <a:pt x="7413244" y="38608"/>
                </a:lnTo>
                <a:lnTo>
                  <a:pt x="7413244" y="64516"/>
                </a:lnTo>
                <a:lnTo>
                  <a:pt x="7439152" y="64516"/>
                </a:lnTo>
                <a:lnTo>
                  <a:pt x="7439152" y="38608"/>
                </a:lnTo>
                <a:close/>
              </a:path>
              <a:path w="7996555" h="91439">
                <a:moveTo>
                  <a:pt x="7387336" y="38481"/>
                </a:moveTo>
                <a:lnTo>
                  <a:pt x="7361428" y="38481"/>
                </a:lnTo>
                <a:lnTo>
                  <a:pt x="7361428" y="64389"/>
                </a:lnTo>
                <a:lnTo>
                  <a:pt x="7387336" y="64389"/>
                </a:lnTo>
                <a:lnTo>
                  <a:pt x="7387336" y="38481"/>
                </a:lnTo>
                <a:close/>
              </a:path>
              <a:path w="7996555" h="91439">
                <a:moveTo>
                  <a:pt x="7309611" y="38354"/>
                </a:moveTo>
                <a:lnTo>
                  <a:pt x="7309611" y="64262"/>
                </a:lnTo>
                <a:lnTo>
                  <a:pt x="7335519" y="64389"/>
                </a:lnTo>
                <a:lnTo>
                  <a:pt x="7335519" y="38481"/>
                </a:lnTo>
                <a:lnTo>
                  <a:pt x="7309611" y="38354"/>
                </a:lnTo>
                <a:close/>
              </a:path>
              <a:path w="7996555" h="91439">
                <a:moveTo>
                  <a:pt x="7283704" y="38354"/>
                </a:moveTo>
                <a:lnTo>
                  <a:pt x="7257796" y="38354"/>
                </a:lnTo>
                <a:lnTo>
                  <a:pt x="7257796" y="64135"/>
                </a:lnTo>
                <a:lnTo>
                  <a:pt x="7283704" y="64262"/>
                </a:lnTo>
                <a:lnTo>
                  <a:pt x="7283704" y="38354"/>
                </a:lnTo>
                <a:close/>
              </a:path>
              <a:path w="7996555" h="91439">
                <a:moveTo>
                  <a:pt x="7231888" y="38227"/>
                </a:moveTo>
                <a:lnTo>
                  <a:pt x="7205980" y="38227"/>
                </a:lnTo>
                <a:lnTo>
                  <a:pt x="7205980" y="64135"/>
                </a:lnTo>
                <a:lnTo>
                  <a:pt x="7231888" y="64135"/>
                </a:lnTo>
                <a:lnTo>
                  <a:pt x="7231888" y="38227"/>
                </a:lnTo>
                <a:close/>
              </a:path>
              <a:path w="7996555" h="91439">
                <a:moveTo>
                  <a:pt x="7180071" y="38100"/>
                </a:moveTo>
                <a:lnTo>
                  <a:pt x="7154163" y="38100"/>
                </a:lnTo>
                <a:lnTo>
                  <a:pt x="7154163" y="64008"/>
                </a:lnTo>
                <a:lnTo>
                  <a:pt x="7180071" y="64008"/>
                </a:lnTo>
                <a:lnTo>
                  <a:pt x="7180071" y="38100"/>
                </a:lnTo>
                <a:close/>
              </a:path>
              <a:path w="7996555" h="91439">
                <a:moveTo>
                  <a:pt x="7102348" y="37973"/>
                </a:moveTo>
                <a:lnTo>
                  <a:pt x="7102348" y="63881"/>
                </a:lnTo>
                <a:lnTo>
                  <a:pt x="7128256" y="64008"/>
                </a:lnTo>
                <a:lnTo>
                  <a:pt x="7128256" y="38100"/>
                </a:lnTo>
                <a:lnTo>
                  <a:pt x="7102348" y="37973"/>
                </a:lnTo>
                <a:close/>
              </a:path>
              <a:path w="7996555" h="91439">
                <a:moveTo>
                  <a:pt x="7076440" y="37973"/>
                </a:moveTo>
                <a:lnTo>
                  <a:pt x="7050532" y="37973"/>
                </a:lnTo>
                <a:lnTo>
                  <a:pt x="7050532" y="63881"/>
                </a:lnTo>
                <a:lnTo>
                  <a:pt x="7076440" y="63881"/>
                </a:lnTo>
                <a:lnTo>
                  <a:pt x="7076440" y="37973"/>
                </a:lnTo>
                <a:close/>
              </a:path>
              <a:path w="7996555" h="91439">
                <a:moveTo>
                  <a:pt x="7024623" y="37846"/>
                </a:moveTo>
                <a:lnTo>
                  <a:pt x="6998715" y="37846"/>
                </a:lnTo>
                <a:lnTo>
                  <a:pt x="6998715" y="63754"/>
                </a:lnTo>
                <a:lnTo>
                  <a:pt x="7024623" y="63754"/>
                </a:lnTo>
                <a:lnTo>
                  <a:pt x="7024623" y="37846"/>
                </a:lnTo>
                <a:close/>
              </a:path>
              <a:path w="7996555" h="91439">
                <a:moveTo>
                  <a:pt x="6946900" y="37719"/>
                </a:moveTo>
                <a:lnTo>
                  <a:pt x="6946900" y="63627"/>
                </a:lnTo>
                <a:lnTo>
                  <a:pt x="6972808" y="63754"/>
                </a:lnTo>
                <a:lnTo>
                  <a:pt x="6972808" y="37846"/>
                </a:lnTo>
                <a:lnTo>
                  <a:pt x="6946900" y="37719"/>
                </a:lnTo>
                <a:close/>
              </a:path>
              <a:path w="7996555" h="91439">
                <a:moveTo>
                  <a:pt x="6920992" y="37719"/>
                </a:moveTo>
                <a:lnTo>
                  <a:pt x="6895084" y="37719"/>
                </a:lnTo>
                <a:lnTo>
                  <a:pt x="6895084" y="63627"/>
                </a:lnTo>
                <a:lnTo>
                  <a:pt x="6920992" y="63627"/>
                </a:lnTo>
                <a:lnTo>
                  <a:pt x="6920992" y="37719"/>
                </a:lnTo>
                <a:close/>
              </a:path>
              <a:path w="7996555" h="91439">
                <a:moveTo>
                  <a:pt x="6869176" y="37592"/>
                </a:moveTo>
                <a:lnTo>
                  <a:pt x="6843267" y="37592"/>
                </a:lnTo>
                <a:lnTo>
                  <a:pt x="6843267" y="63500"/>
                </a:lnTo>
                <a:lnTo>
                  <a:pt x="6869176" y="63500"/>
                </a:lnTo>
                <a:lnTo>
                  <a:pt x="6869176" y="37592"/>
                </a:lnTo>
                <a:close/>
              </a:path>
              <a:path w="7996555" h="91439">
                <a:moveTo>
                  <a:pt x="6791452" y="37465"/>
                </a:moveTo>
                <a:lnTo>
                  <a:pt x="6791452" y="63373"/>
                </a:lnTo>
                <a:lnTo>
                  <a:pt x="6817359" y="63500"/>
                </a:lnTo>
                <a:lnTo>
                  <a:pt x="6817359" y="37592"/>
                </a:lnTo>
                <a:lnTo>
                  <a:pt x="6791452" y="37465"/>
                </a:lnTo>
                <a:close/>
              </a:path>
              <a:path w="7996555" h="91439">
                <a:moveTo>
                  <a:pt x="6765544" y="37465"/>
                </a:moveTo>
                <a:lnTo>
                  <a:pt x="6739636" y="37465"/>
                </a:lnTo>
                <a:lnTo>
                  <a:pt x="6739636" y="63373"/>
                </a:lnTo>
                <a:lnTo>
                  <a:pt x="6765544" y="63373"/>
                </a:lnTo>
                <a:lnTo>
                  <a:pt x="6765544" y="37465"/>
                </a:lnTo>
                <a:close/>
              </a:path>
              <a:path w="7996555" h="91439">
                <a:moveTo>
                  <a:pt x="6713728" y="37338"/>
                </a:moveTo>
                <a:lnTo>
                  <a:pt x="6687819" y="37338"/>
                </a:lnTo>
                <a:lnTo>
                  <a:pt x="6687819" y="63246"/>
                </a:lnTo>
                <a:lnTo>
                  <a:pt x="6713728" y="63246"/>
                </a:lnTo>
                <a:lnTo>
                  <a:pt x="6713728" y="37338"/>
                </a:lnTo>
                <a:close/>
              </a:path>
              <a:path w="7996555" h="91439">
                <a:moveTo>
                  <a:pt x="6661911" y="37211"/>
                </a:moveTo>
                <a:lnTo>
                  <a:pt x="6636004" y="37211"/>
                </a:lnTo>
                <a:lnTo>
                  <a:pt x="6636004" y="63119"/>
                </a:lnTo>
                <a:lnTo>
                  <a:pt x="6661911" y="63119"/>
                </a:lnTo>
                <a:lnTo>
                  <a:pt x="6661911" y="37211"/>
                </a:lnTo>
                <a:close/>
              </a:path>
              <a:path w="7996555" h="91439">
                <a:moveTo>
                  <a:pt x="6584188" y="37084"/>
                </a:moveTo>
                <a:lnTo>
                  <a:pt x="6584188" y="62992"/>
                </a:lnTo>
                <a:lnTo>
                  <a:pt x="6610096" y="63119"/>
                </a:lnTo>
                <a:lnTo>
                  <a:pt x="6610096" y="37211"/>
                </a:lnTo>
                <a:lnTo>
                  <a:pt x="6584188" y="37084"/>
                </a:lnTo>
                <a:close/>
              </a:path>
              <a:path w="7996555" h="91439">
                <a:moveTo>
                  <a:pt x="6558280" y="37084"/>
                </a:moveTo>
                <a:lnTo>
                  <a:pt x="6532371" y="37084"/>
                </a:lnTo>
                <a:lnTo>
                  <a:pt x="6532371" y="62992"/>
                </a:lnTo>
                <a:lnTo>
                  <a:pt x="6558280" y="62992"/>
                </a:lnTo>
                <a:lnTo>
                  <a:pt x="6558280" y="37084"/>
                </a:lnTo>
                <a:close/>
              </a:path>
              <a:path w="7996555" h="91439">
                <a:moveTo>
                  <a:pt x="6506463" y="36957"/>
                </a:moveTo>
                <a:lnTo>
                  <a:pt x="6480556" y="36957"/>
                </a:lnTo>
                <a:lnTo>
                  <a:pt x="6480556" y="62865"/>
                </a:lnTo>
                <a:lnTo>
                  <a:pt x="6506463" y="62865"/>
                </a:lnTo>
                <a:lnTo>
                  <a:pt x="6506463" y="36957"/>
                </a:lnTo>
                <a:close/>
              </a:path>
              <a:path w="7996555" h="91439">
                <a:moveTo>
                  <a:pt x="6428740" y="36830"/>
                </a:moveTo>
                <a:lnTo>
                  <a:pt x="6428740" y="62738"/>
                </a:lnTo>
                <a:lnTo>
                  <a:pt x="6454647" y="62865"/>
                </a:lnTo>
                <a:lnTo>
                  <a:pt x="6454647" y="36957"/>
                </a:lnTo>
                <a:lnTo>
                  <a:pt x="6428740" y="36830"/>
                </a:lnTo>
                <a:close/>
              </a:path>
              <a:path w="7996555" h="91439">
                <a:moveTo>
                  <a:pt x="6402832" y="36830"/>
                </a:moveTo>
                <a:lnTo>
                  <a:pt x="6376923" y="36830"/>
                </a:lnTo>
                <a:lnTo>
                  <a:pt x="6376923" y="62738"/>
                </a:lnTo>
                <a:lnTo>
                  <a:pt x="6402832" y="62738"/>
                </a:lnTo>
                <a:lnTo>
                  <a:pt x="6402832" y="36830"/>
                </a:lnTo>
                <a:close/>
              </a:path>
              <a:path w="7996555" h="91439">
                <a:moveTo>
                  <a:pt x="6351016" y="36703"/>
                </a:moveTo>
                <a:lnTo>
                  <a:pt x="6325108" y="36703"/>
                </a:lnTo>
                <a:lnTo>
                  <a:pt x="6325108" y="62611"/>
                </a:lnTo>
                <a:lnTo>
                  <a:pt x="6351016" y="62611"/>
                </a:lnTo>
                <a:lnTo>
                  <a:pt x="6351016" y="36703"/>
                </a:lnTo>
                <a:close/>
              </a:path>
              <a:path w="7996555" h="91439">
                <a:moveTo>
                  <a:pt x="6273292" y="36576"/>
                </a:moveTo>
                <a:lnTo>
                  <a:pt x="6273292" y="62484"/>
                </a:lnTo>
                <a:lnTo>
                  <a:pt x="6299200" y="62611"/>
                </a:lnTo>
                <a:lnTo>
                  <a:pt x="6299200" y="36703"/>
                </a:lnTo>
                <a:lnTo>
                  <a:pt x="6273292" y="36576"/>
                </a:lnTo>
                <a:close/>
              </a:path>
              <a:path w="7996555" h="91439">
                <a:moveTo>
                  <a:pt x="6247384" y="36576"/>
                </a:moveTo>
                <a:lnTo>
                  <a:pt x="6221476" y="36576"/>
                </a:lnTo>
                <a:lnTo>
                  <a:pt x="6221476" y="62484"/>
                </a:lnTo>
                <a:lnTo>
                  <a:pt x="6247384" y="62484"/>
                </a:lnTo>
                <a:lnTo>
                  <a:pt x="6247384" y="36576"/>
                </a:lnTo>
                <a:close/>
              </a:path>
              <a:path w="7996555" h="91439">
                <a:moveTo>
                  <a:pt x="6195568" y="36449"/>
                </a:moveTo>
                <a:lnTo>
                  <a:pt x="6169660" y="36449"/>
                </a:lnTo>
                <a:lnTo>
                  <a:pt x="6169660" y="62357"/>
                </a:lnTo>
                <a:lnTo>
                  <a:pt x="6195568" y="62357"/>
                </a:lnTo>
                <a:lnTo>
                  <a:pt x="6195568" y="36449"/>
                </a:lnTo>
                <a:close/>
              </a:path>
              <a:path w="7996555" h="91439">
                <a:moveTo>
                  <a:pt x="6143752" y="36322"/>
                </a:moveTo>
                <a:lnTo>
                  <a:pt x="6117844" y="36322"/>
                </a:lnTo>
                <a:lnTo>
                  <a:pt x="6117844" y="62230"/>
                </a:lnTo>
                <a:lnTo>
                  <a:pt x="6143752" y="62230"/>
                </a:lnTo>
                <a:lnTo>
                  <a:pt x="6143752" y="36322"/>
                </a:lnTo>
                <a:close/>
              </a:path>
              <a:path w="7996555" h="91439">
                <a:moveTo>
                  <a:pt x="6066028" y="36195"/>
                </a:moveTo>
                <a:lnTo>
                  <a:pt x="6066028" y="62103"/>
                </a:lnTo>
                <a:lnTo>
                  <a:pt x="6091936" y="62230"/>
                </a:lnTo>
                <a:lnTo>
                  <a:pt x="6091936" y="36322"/>
                </a:lnTo>
                <a:lnTo>
                  <a:pt x="6066028" y="36195"/>
                </a:lnTo>
                <a:close/>
              </a:path>
              <a:path w="7996555" h="91439">
                <a:moveTo>
                  <a:pt x="6040120" y="36195"/>
                </a:moveTo>
                <a:lnTo>
                  <a:pt x="6014212" y="36195"/>
                </a:lnTo>
                <a:lnTo>
                  <a:pt x="6014212" y="62103"/>
                </a:lnTo>
                <a:lnTo>
                  <a:pt x="6040120" y="62103"/>
                </a:lnTo>
                <a:lnTo>
                  <a:pt x="6040120" y="36195"/>
                </a:lnTo>
                <a:close/>
              </a:path>
              <a:path w="7996555" h="91439">
                <a:moveTo>
                  <a:pt x="5988304" y="36068"/>
                </a:moveTo>
                <a:lnTo>
                  <a:pt x="5962395" y="36068"/>
                </a:lnTo>
                <a:lnTo>
                  <a:pt x="5962395" y="61976"/>
                </a:lnTo>
                <a:lnTo>
                  <a:pt x="5988304" y="61976"/>
                </a:lnTo>
                <a:lnTo>
                  <a:pt x="5988304" y="36068"/>
                </a:lnTo>
                <a:close/>
              </a:path>
              <a:path w="7996555" h="91439">
                <a:moveTo>
                  <a:pt x="5910580" y="35941"/>
                </a:moveTo>
                <a:lnTo>
                  <a:pt x="5910580" y="61849"/>
                </a:lnTo>
                <a:lnTo>
                  <a:pt x="5936488" y="61976"/>
                </a:lnTo>
                <a:lnTo>
                  <a:pt x="5936488" y="36068"/>
                </a:lnTo>
                <a:lnTo>
                  <a:pt x="5910580" y="35941"/>
                </a:lnTo>
                <a:close/>
              </a:path>
              <a:path w="7996555" h="91439">
                <a:moveTo>
                  <a:pt x="5884671" y="35941"/>
                </a:moveTo>
                <a:lnTo>
                  <a:pt x="5858764" y="35941"/>
                </a:lnTo>
                <a:lnTo>
                  <a:pt x="5858764" y="61849"/>
                </a:lnTo>
                <a:lnTo>
                  <a:pt x="5884671" y="61849"/>
                </a:lnTo>
                <a:lnTo>
                  <a:pt x="5884671" y="35941"/>
                </a:lnTo>
                <a:close/>
              </a:path>
              <a:path w="7996555" h="91439">
                <a:moveTo>
                  <a:pt x="5832856" y="35814"/>
                </a:moveTo>
                <a:lnTo>
                  <a:pt x="5806947" y="35814"/>
                </a:lnTo>
                <a:lnTo>
                  <a:pt x="5806947" y="61722"/>
                </a:lnTo>
                <a:lnTo>
                  <a:pt x="5832856" y="61722"/>
                </a:lnTo>
                <a:lnTo>
                  <a:pt x="5832856" y="35814"/>
                </a:lnTo>
                <a:close/>
              </a:path>
              <a:path w="7996555" h="91439">
                <a:moveTo>
                  <a:pt x="5755132" y="35687"/>
                </a:moveTo>
                <a:lnTo>
                  <a:pt x="5755132" y="61595"/>
                </a:lnTo>
                <a:lnTo>
                  <a:pt x="5781040" y="61722"/>
                </a:lnTo>
                <a:lnTo>
                  <a:pt x="5781040" y="35814"/>
                </a:lnTo>
                <a:lnTo>
                  <a:pt x="5755132" y="35687"/>
                </a:lnTo>
                <a:close/>
              </a:path>
              <a:path w="7996555" h="91439">
                <a:moveTo>
                  <a:pt x="5729223" y="35687"/>
                </a:moveTo>
                <a:lnTo>
                  <a:pt x="5703316" y="35687"/>
                </a:lnTo>
                <a:lnTo>
                  <a:pt x="5703316" y="61595"/>
                </a:lnTo>
                <a:lnTo>
                  <a:pt x="5729223" y="61595"/>
                </a:lnTo>
                <a:lnTo>
                  <a:pt x="5729223" y="35687"/>
                </a:lnTo>
                <a:close/>
              </a:path>
              <a:path w="7996555" h="91439">
                <a:moveTo>
                  <a:pt x="5677408" y="35560"/>
                </a:moveTo>
                <a:lnTo>
                  <a:pt x="5651500" y="35560"/>
                </a:lnTo>
                <a:lnTo>
                  <a:pt x="5651500" y="61468"/>
                </a:lnTo>
                <a:lnTo>
                  <a:pt x="5677408" y="61468"/>
                </a:lnTo>
                <a:lnTo>
                  <a:pt x="5677408" y="35560"/>
                </a:lnTo>
                <a:close/>
              </a:path>
              <a:path w="7996555" h="91439">
                <a:moveTo>
                  <a:pt x="5625592" y="35433"/>
                </a:moveTo>
                <a:lnTo>
                  <a:pt x="5599684" y="35433"/>
                </a:lnTo>
                <a:lnTo>
                  <a:pt x="5599684" y="61341"/>
                </a:lnTo>
                <a:lnTo>
                  <a:pt x="5625592" y="61341"/>
                </a:lnTo>
                <a:lnTo>
                  <a:pt x="5625592" y="35433"/>
                </a:lnTo>
                <a:close/>
              </a:path>
              <a:path w="7996555" h="91439">
                <a:moveTo>
                  <a:pt x="5547868" y="35306"/>
                </a:moveTo>
                <a:lnTo>
                  <a:pt x="5547868" y="61214"/>
                </a:lnTo>
                <a:lnTo>
                  <a:pt x="5573776" y="61341"/>
                </a:lnTo>
                <a:lnTo>
                  <a:pt x="5573776" y="35433"/>
                </a:lnTo>
                <a:lnTo>
                  <a:pt x="5547868" y="35306"/>
                </a:lnTo>
                <a:close/>
              </a:path>
              <a:path w="7996555" h="91439">
                <a:moveTo>
                  <a:pt x="5521960" y="35306"/>
                </a:moveTo>
                <a:lnTo>
                  <a:pt x="5496052" y="35306"/>
                </a:lnTo>
                <a:lnTo>
                  <a:pt x="5496052" y="61214"/>
                </a:lnTo>
                <a:lnTo>
                  <a:pt x="5521960" y="61214"/>
                </a:lnTo>
                <a:lnTo>
                  <a:pt x="5521960" y="35306"/>
                </a:lnTo>
                <a:close/>
              </a:path>
              <a:path w="7996555" h="91439">
                <a:moveTo>
                  <a:pt x="5470144" y="35179"/>
                </a:moveTo>
                <a:lnTo>
                  <a:pt x="5444363" y="35179"/>
                </a:lnTo>
                <a:lnTo>
                  <a:pt x="5444236" y="61087"/>
                </a:lnTo>
                <a:lnTo>
                  <a:pt x="5470144" y="61087"/>
                </a:lnTo>
                <a:lnTo>
                  <a:pt x="5470144" y="35179"/>
                </a:lnTo>
                <a:close/>
              </a:path>
              <a:path w="7996555" h="91439">
                <a:moveTo>
                  <a:pt x="5392420" y="35052"/>
                </a:moveTo>
                <a:lnTo>
                  <a:pt x="5392420" y="60960"/>
                </a:lnTo>
                <a:lnTo>
                  <a:pt x="5418328" y="61087"/>
                </a:lnTo>
                <a:lnTo>
                  <a:pt x="5418328" y="35179"/>
                </a:lnTo>
                <a:lnTo>
                  <a:pt x="5392420" y="35052"/>
                </a:lnTo>
                <a:close/>
              </a:path>
              <a:path w="7996555" h="91439">
                <a:moveTo>
                  <a:pt x="5366512" y="35052"/>
                </a:moveTo>
                <a:lnTo>
                  <a:pt x="5340604" y="35052"/>
                </a:lnTo>
                <a:lnTo>
                  <a:pt x="5340604" y="60960"/>
                </a:lnTo>
                <a:lnTo>
                  <a:pt x="5366512" y="60960"/>
                </a:lnTo>
                <a:lnTo>
                  <a:pt x="5366512" y="35052"/>
                </a:lnTo>
                <a:close/>
              </a:path>
              <a:path w="7996555" h="91439">
                <a:moveTo>
                  <a:pt x="5314695" y="34925"/>
                </a:moveTo>
                <a:lnTo>
                  <a:pt x="5288788" y="34925"/>
                </a:lnTo>
                <a:lnTo>
                  <a:pt x="5288788" y="60833"/>
                </a:lnTo>
                <a:lnTo>
                  <a:pt x="5314695" y="60833"/>
                </a:lnTo>
                <a:lnTo>
                  <a:pt x="5314695" y="34925"/>
                </a:lnTo>
                <a:close/>
              </a:path>
              <a:path w="7996555" h="91439">
                <a:moveTo>
                  <a:pt x="5236971" y="34798"/>
                </a:moveTo>
                <a:lnTo>
                  <a:pt x="5236971" y="60706"/>
                </a:lnTo>
                <a:lnTo>
                  <a:pt x="5262880" y="60833"/>
                </a:lnTo>
                <a:lnTo>
                  <a:pt x="5262880" y="34925"/>
                </a:lnTo>
                <a:lnTo>
                  <a:pt x="5236971" y="34798"/>
                </a:lnTo>
                <a:close/>
              </a:path>
              <a:path w="7996555" h="91439">
                <a:moveTo>
                  <a:pt x="5211064" y="34798"/>
                </a:moveTo>
                <a:lnTo>
                  <a:pt x="5185156" y="34798"/>
                </a:lnTo>
                <a:lnTo>
                  <a:pt x="5185156" y="60706"/>
                </a:lnTo>
                <a:lnTo>
                  <a:pt x="5211064" y="60706"/>
                </a:lnTo>
                <a:lnTo>
                  <a:pt x="5211064" y="34798"/>
                </a:lnTo>
                <a:close/>
              </a:path>
              <a:path w="7996555" h="91439">
                <a:moveTo>
                  <a:pt x="5159375" y="34671"/>
                </a:moveTo>
                <a:lnTo>
                  <a:pt x="5133340" y="34671"/>
                </a:lnTo>
                <a:lnTo>
                  <a:pt x="5133340" y="60579"/>
                </a:lnTo>
                <a:lnTo>
                  <a:pt x="5159247" y="60579"/>
                </a:lnTo>
                <a:lnTo>
                  <a:pt x="5159375" y="34671"/>
                </a:lnTo>
                <a:close/>
              </a:path>
              <a:path w="7996555" h="91439">
                <a:moveTo>
                  <a:pt x="5107432" y="34544"/>
                </a:moveTo>
                <a:lnTo>
                  <a:pt x="5081523" y="34544"/>
                </a:lnTo>
                <a:lnTo>
                  <a:pt x="5081523" y="60452"/>
                </a:lnTo>
                <a:lnTo>
                  <a:pt x="5107432" y="60452"/>
                </a:lnTo>
                <a:lnTo>
                  <a:pt x="5107432" y="34544"/>
                </a:lnTo>
                <a:close/>
              </a:path>
              <a:path w="7996555" h="91439">
                <a:moveTo>
                  <a:pt x="5029708" y="34417"/>
                </a:moveTo>
                <a:lnTo>
                  <a:pt x="5029708" y="60325"/>
                </a:lnTo>
                <a:lnTo>
                  <a:pt x="5055616" y="60452"/>
                </a:lnTo>
                <a:lnTo>
                  <a:pt x="5055616" y="34544"/>
                </a:lnTo>
                <a:lnTo>
                  <a:pt x="5029708" y="34417"/>
                </a:lnTo>
                <a:close/>
              </a:path>
              <a:path w="7996555" h="91439">
                <a:moveTo>
                  <a:pt x="5003800" y="34417"/>
                </a:moveTo>
                <a:lnTo>
                  <a:pt x="4977892" y="34417"/>
                </a:lnTo>
                <a:lnTo>
                  <a:pt x="4977892" y="60325"/>
                </a:lnTo>
                <a:lnTo>
                  <a:pt x="5003800" y="60325"/>
                </a:lnTo>
                <a:lnTo>
                  <a:pt x="5003800" y="34417"/>
                </a:lnTo>
                <a:close/>
              </a:path>
              <a:path w="7996555" h="91439">
                <a:moveTo>
                  <a:pt x="4951984" y="34290"/>
                </a:moveTo>
                <a:lnTo>
                  <a:pt x="4926076" y="34290"/>
                </a:lnTo>
                <a:lnTo>
                  <a:pt x="4926076" y="60198"/>
                </a:lnTo>
                <a:lnTo>
                  <a:pt x="4951984" y="60198"/>
                </a:lnTo>
                <a:lnTo>
                  <a:pt x="4951984" y="34290"/>
                </a:lnTo>
                <a:close/>
              </a:path>
              <a:path w="7996555" h="91439">
                <a:moveTo>
                  <a:pt x="4874387" y="34163"/>
                </a:moveTo>
                <a:lnTo>
                  <a:pt x="4874260" y="60071"/>
                </a:lnTo>
                <a:lnTo>
                  <a:pt x="4900168" y="60198"/>
                </a:lnTo>
                <a:lnTo>
                  <a:pt x="4900168" y="34290"/>
                </a:lnTo>
                <a:lnTo>
                  <a:pt x="4874387" y="34163"/>
                </a:lnTo>
                <a:close/>
              </a:path>
              <a:path w="7996555" h="91439">
                <a:moveTo>
                  <a:pt x="4848352" y="34163"/>
                </a:moveTo>
                <a:lnTo>
                  <a:pt x="4822444" y="34163"/>
                </a:lnTo>
                <a:lnTo>
                  <a:pt x="4822444" y="60071"/>
                </a:lnTo>
                <a:lnTo>
                  <a:pt x="4848352" y="60071"/>
                </a:lnTo>
                <a:lnTo>
                  <a:pt x="4848352" y="34163"/>
                </a:lnTo>
                <a:close/>
              </a:path>
              <a:path w="7996555" h="91439">
                <a:moveTo>
                  <a:pt x="4796536" y="34036"/>
                </a:moveTo>
                <a:lnTo>
                  <a:pt x="4770628" y="34036"/>
                </a:lnTo>
                <a:lnTo>
                  <a:pt x="4770628" y="59944"/>
                </a:lnTo>
                <a:lnTo>
                  <a:pt x="4796536" y="59944"/>
                </a:lnTo>
                <a:lnTo>
                  <a:pt x="4796536" y="34036"/>
                </a:lnTo>
                <a:close/>
              </a:path>
              <a:path w="7996555" h="91439">
                <a:moveTo>
                  <a:pt x="4718812" y="33909"/>
                </a:moveTo>
                <a:lnTo>
                  <a:pt x="4718812" y="59817"/>
                </a:lnTo>
                <a:lnTo>
                  <a:pt x="4744720" y="59944"/>
                </a:lnTo>
                <a:lnTo>
                  <a:pt x="4744720" y="34036"/>
                </a:lnTo>
                <a:lnTo>
                  <a:pt x="4718812" y="33909"/>
                </a:lnTo>
                <a:close/>
              </a:path>
              <a:path w="7996555" h="91439">
                <a:moveTo>
                  <a:pt x="4692904" y="33909"/>
                </a:moveTo>
                <a:lnTo>
                  <a:pt x="4666995" y="33909"/>
                </a:lnTo>
                <a:lnTo>
                  <a:pt x="4666995" y="59817"/>
                </a:lnTo>
                <a:lnTo>
                  <a:pt x="4692904" y="59817"/>
                </a:lnTo>
                <a:lnTo>
                  <a:pt x="4692904" y="33909"/>
                </a:lnTo>
                <a:close/>
              </a:path>
              <a:path w="7996555" h="91439">
                <a:moveTo>
                  <a:pt x="4641088" y="33782"/>
                </a:moveTo>
                <a:lnTo>
                  <a:pt x="4615180" y="33782"/>
                </a:lnTo>
                <a:lnTo>
                  <a:pt x="4615180" y="59690"/>
                </a:lnTo>
                <a:lnTo>
                  <a:pt x="4641088" y="59690"/>
                </a:lnTo>
                <a:lnTo>
                  <a:pt x="4641088" y="33782"/>
                </a:lnTo>
                <a:close/>
              </a:path>
              <a:path w="7996555" h="91439">
                <a:moveTo>
                  <a:pt x="4589271" y="33655"/>
                </a:moveTo>
                <a:lnTo>
                  <a:pt x="4563364" y="33655"/>
                </a:lnTo>
                <a:lnTo>
                  <a:pt x="4563364" y="59563"/>
                </a:lnTo>
                <a:lnTo>
                  <a:pt x="4589271" y="59563"/>
                </a:lnTo>
                <a:lnTo>
                  <a:pt x="4589271" y="33655"/>
                </a:lnTo>
                <a:close/>
              </a:path>
              <a:path w="7996555" h="91439">
                <a:moveTo>
                  <a:pt x="4511675" y="33528"/>
                </a:moveTo>
                <a:lnTo>
                  <a:pt x="4511547" y="59436"/>
                </a:lnTo>
                <a:lnTo>
                  <a:pt x="4537456" y="59563"/>
                </a:lnTo>
                <a:lnTo>
                  <a:pt x="4537456" y="33655"/>
                </a:lnTo>
                <a:lnTo>
                  <a:pt x="4511675" y="33528"/>
                </a:lnTo>
                <a:close/>
              </a:path>
              <a:path w="7996555" h="91439">
                <a:moveTo>
                  <a:pt x="4485640" y="33528"/>
                </a:moveTo>
                <a:lnTo>
                  <a:pt x="4459732" y="33528"/>
                </a:lnTo>
                <a:lnTo>
                  <a:pt x="4459732" y="59436"/>
                </a:lnTo>
                <a:lnTo>
                  <a:pt x="4485640" y="59436"/>
                </a:lnTo>
                <a:lnTo>
                  <a:pt x="4485640" y="33528"/>
                </a:lnTo>
                <a:close/>
              </a:path>
              <a:path w="7996555" h="91439">
                <a:moveTo>
                  <a:pt x="4433823" y="33401"/>
                </a:moveTo>
                <a:lnTo>
                  <a:pt x="4407916" y="33401"/>
                </a:lnTo>
                <a:lnTo>
                  <a:pt x="4407916" y="59309"/>
                </a:lnTo>
                <a:lnTo>
                  <a:pt x="4433823" y="59309"/>
                </a:lnTo>
                <a:lnTo>
                  <a:pt x="4433823" y="33401"/>
                </a:lnTo>
                <a:close/>
              </a:path>
              <a:path w="7996555" h="91439">
                <a:moveTo>
                  <a:pt x="4356100" y="33274"/>
                </a:moveTo>
                <a:lnTo>
                  <a:pt x="4356100" y="59182"/>
                </a:lnTo>
                <a:lnTo>
                  <a:pt x="4382008" y="59309"/>
                </a:lnTo>
                <a:lnTo>
                  <a:pt x="4382008" y="33401"/>
                </a:lnTo>
                <a:lnTo>
                  <a:pt x="4356100" y="33274"/>
                </a:lnTo>
                <a:close/>
              </a:path>
              <a:path w="7996555" h="91439">
                <a:moveTo>
                  <a:pt x="4330192" y="33274"/>
                </a:moveTo>
                <a:lnTo>
                  <a:pt x="4304284" y="33274"/>
                </a:lnTo>
                <a:lnTo>
                  <a:pt x="4304284" y="59182"/>
                </a:lnTo>
                <a:lnTo>
                  <a:pt x="4330192" y="59182"/>
                </a:lnTo>
                <a:lnTo>
                  <a:pt x="4330192" y="33274"/>
                </a:lnTo>
                <a:close/>
              </a:path>
              <a:path w="7996555" h="91439">
                <a:moveTo>
                  <a:pt x="4278376" y="33147"/>
                </a:moveTo>
                <a:lnTo>
                  <a:pt x="4252468" y="33147"/>
                </a:lnTo>
                <a:lnTo>
                  <a:pt x="4252468" y="59055"/>
                </a:lnTo>
                <a:lnTo>
                  <a:pt x="4278376" y="59055"/>
                </a:lnTo>
                <a:lnTo>
                  <a:pt x="4278376" y="33147"/>
                </a:lnTo>
                <a:close/>
              </a:path>
              <a:path w="7996555" h="91439">
                <a:moveTo>
                  <a:pt x="4200652" y="33020"/>
                </a:moveTo>
                <a:lnTo>
                  <a:pt x="4200652" y="58928"/>
                </a:lnTo>
                <a:lnTo>
                  <a:pt x="4226560" y="59055"/>
                </a:lnTo>
                <a:lnTo>
                  <a:pt x="4226687" y="33147"/>
                </a:lnTo>
                <a:lnTo>
                  <a:pt x="4200652" y="33020"/>
                </a:lnTo>
                <a:close/>
              </a:path>
              <a:path w="7996555" h="91439">
                <a:moveTo>
                  <a:pt x="4174743" y="33020"/>
                </a:moveTo>
                <a:lnTo>
                  <a:pt x="4148836" y="33020"/>
                </a:lnTo>
                <a:lnTo>
                  <a:pt x="4148836" y="58928"/>
                </a:lnTo>
                <a:lnTo>
                  <a:pt x="4174743" y="58928"/>
                </a:lnTo>
                <a:lnTo>
                  <a:pt x="4174743" y="33020"/>
                </a:lnTo>
                <a:close/>
              </a:path>
              <a:path w="7996555" h="91439">
                <a:moveTo>
                  <a:pt x="4122928" y="32893"/>
                </a:moveTo>
                <a:lnTo>
                  <a:pt x="4097019" y="32893"/>
                </a:lnTo>
                <a:lnTo>
                  <a:pt x="4097019" y="58801"/>
                </a:lnTo>
                <a:lnTo>
                  <a:pt x="4122928" y="58801"/>
                </a:lnTo>
                <a:lnTo>
                  <a:pt x="4122928" y="32893"/>
                </a:lnTo>
                <a:close/>
              </a:path>
              <a:path w="7996555" h="91439">
                <a:moveTo>
                  <a:pt x="4071112" y="32766"/>
                </a:moveTo>
                <a:lnTo>
                  <a:pt x="4045204" y="32766"/>
                </a:lnTo>
                <a:lnTo>
                  <a:pt x="4045204" y="58674"/>
                </a:lnTo>
                <a:lnTo>
                  <a:pt x="4071112" y="58674"/>
                </a:lnTo>
                <a:lnTo>
                  <a:pt x="4071112" y="32766"/>
                </a:lnTo>
                <a:close/>
              </a:path>
              <a:path w="7996555" h="91439">
                <a:moveTo>
                  <a:pt x="3993388" y="32639"/>
                </a:moveTo>
                <a:lnTo>
                  <a:pt x="3993388" y="58547"/>
                </a:lnTo>
                <a:lnTo>
                  <a:pt x="4019295" y="58674"/>
                </a:lnTo>
                <a:lnTo>
                  <a:pt x="4019295" y="32766"/>
                </a:lnTo>
                <a:lnTo>
                  <a:pt x="3993388" y="32639"/>
                </a:lnTo>
                <a:close/>
              </a:path>
              <a:path w="7996555" h="91439">
                <a:moveTo>
                  <a:pt x="3967480" y="32639"/>
                </a:moveTo>
                <a:lnTo>
                  <a:pt x="3941571" y="32639"/>
                </a:lnTo>
                <a:lnTo>
                  <a:pt x="3941571" y="58547"/>
                </a:lnTo>
                <a:lnTo>
                  <a:pt x="3967480" y="58547"/>
                </a:lnTo>
                <a:lnTo>
                  <a:pt x="3967480" y="32639"/>
                </a:lnTo>
                <a:close/>
              </a:path>
              <a:path w="7996555" h="91439">
                <a:moveTo>
                  <a:pt x="3915664" y="32512"/>
                </a:moveTo>
                <a:lnTo>
                  <a:pt x="3889756" y="32512"/>
                </a:lnTo>
                <a:lnTo>
                  <a:pt x="3889756" y="58420"/>
                </a:lnTo>
                <a:lnTo>
                  <a:pt x="3915664" y="58420"/>
                </a:lnTo>
                <a:lnTo>
                  <a:pt x="3915664" y="32512"/>
                </a:lnTo>
                <a:close/>
              </a:path>
              <a:path w="7996555" h="91439">
                <a:moveTo>
                  <a:pt x="3837940" y="32385"/>
                </a:moveTo>
                <a:lnTo>
                  <a:pt x="3837940" y="58293"/>
                </a:lnTo>
                <a:lnTo>
                  <a:pt x="3863847" y="58420"/>
                </a:lnTo>
                <a:lnTo>
                  <a:pt x="3863847" y="32512"/>
                </a:lnTo>
                <a:lnTo>
                  <a:pt x="3837940" y="32385"/>
                </a:lnTo>
                <a:close/>
              </a:path>
              <a:path w="7996555" h="91439">
                <a:moveTo>
                  <a:pt x="3812032" y="32385"/>
                </a:moveTo>
                <a:lnTo>
                  <a:pt x="3786123" y="32385"/>
                </a:lnTo>
                <a:lnTo>
                  <a:pt x="3786123" y="58293"/>
                </a:lnTo>
                <a:lnTo>
                  <a:pt x="3812032" y="58293"/>
                </a:lnTo>
                <a:lnTo>
                  <a:pt x="3812032" y="32385"/>
                </a:lnTo>
                <a:close/>
              </a:path>
              <a:path w="7996555" h="91439">
                <a:moveTo>
                  <a:pt x="3760216" y="32258"/>
                </a:moveTo>
                <a:lnTo>
                  <a:pt x="3734308" y="32258"/>
                </a:lnTo>
                <a:lnTo>
                  <a:pt x="3734308" y="58166"/>
                </a:lnTo>
                <a:lnTo>
                  <a:pt x="3760216" y="58166"/>
                </a:lnTo>
                <a:lnTo>
                  <a:pt x="3760216" y="32258"/>
                </a:lnTo>
                <a:close/>
              </a:path>
              <a:path w="7996555" h="91439">
                <a:moveTo>
                  <a:pt x="3682491" y="32131"/>
                </a:moveTo>
                <a:lnTo>
                  <a:pt x="3682491" y="58039"/>
                </a:lnTo>
                <a:lnTo>
                  <a:pt x="3708400" y="58166"/>
                </a:lnTo>
                <a:lnTo>
                  <a:pt x="3708400" y="32258"/>
                </a:lnTo>
                <a:lnTo>
                  <a:pt x="3682491" y="32131"/>
                </a:lnTo>
                <a:close/>
              </a:path>
              <a:path w="7996555" h="91439">
                <a:moveTo>
                  <a:pt x="3656584" y="32131"/>
                </a:moveTo>
                <a:lnTo>
                  <a:pt x="3630676" y="32131"/>
                </a:lnTo>
                <a:lnTo>
                  <a:pt x="3630676" y="58039"/>
                </a:lnTo>
                <a:lnTo>
                  <a:pt x="3656584" y="58039"/>
                </a:lnTo>
                <a:lnTo>
                  <a:pt x="3656584" y="32131"/>
                </a:lnTo>
                <a:close/>
              </a:path>
              <a:path w="7996555" h="91439">
                <a:moveTo>
                  <a:pt x="3604767" y="32004"/>
                </a:moveTo>
                <a:lnTo>
                  <a:pt x="3578987" y="32004"/>
                </a:lnTo>
                <a:lnTo>
                  <a:pt x="3578860" y="57912"/>
                </a:lnTo>
                <a:lnTo>
                  <a:pt x="3604767" y="57912"/>
                </a:lnTo>
                <a:lnTo>
                  <a:pt x="3604767" y="32004"/>
                </a:lnTo>
                <a:close/>
              </a:path>
              <a:path w="7996555" h="91439">
                <a:moveTo>
                  <a:pt x="3552952" y="31877"/>
                </a:moveTo>
                <a:lnTo>
                  <a:pt x="3527043" y="31877"/>
                </a:lnTo>
                <a:lnTo>
                  <a:pt x="3527043" y="57785"/>
                </a:lnTo>
                <a:lnTo>
                  <a:pt x="3552952" y="57785"/>
                </a:lnTo>
                <a:lnTo>
                  <a:pt x="3552952" y="31877"/>
                </a:lnTo>
                <a:close/>
              </a:path>
              <a:path w="7996555" h="91439">
                <a:moveTo>
                  <a:pt x="3475228" y="31750"/>
                </a:moveTo>
                <a:lnTo>
                  <a:pt x="3475228" y="57658"/>
                </a:lnTo>
                <a:lnTo>
                  <a:pt x="3501136" y="57785"/>
                </a:lnTo>
                <a:lnTo>
                  <a:pt x="3501136" y="31877"/>
                </a:lnTo>
                <a:lnTo>
                  <a:pt x="3475228" y="31750"/>
                </a:lnTo>
                <a:close/>
              </a:path>
              <a:path w="7996555" h="91439">
                <a:moveTo>
                  <a:pt x="3449319" y="31750"/>
                </a:moveTo>
                <a:lnTo>
                  <a:pt x="3423412" y="31750"/>
                </a:lnTo>
                <a:lnTo>
                  <a:pt x="3423412" y="57658"/>
                </a:lnTo>
                <a:lnTo>
                  <a:pt x="3449319" y="57658"/>
                </a:lnTo>
                <a:lnTo>
                  <a:pt x="3449319" y="31750"/>
                </a:lnTo>
                <a:close/>
              </a:path>
              <a:path w="7996555" h="91439">
                <a:moveTo>
                  <a:pt x="3397504" y="31623"/>
                </a:moveTo>
                <a:lnTo>
                  <a:pt x="3371595" y="31623"/>
                </a:lnTo>
                <a:lnTo>
                  <a:pt x="3371595" y="57531"/>
                </a:lnTo>
                <a:lnTo>
                  <a:pt x="3397504" y="57531"/>
                </a:lnTo>
                <a:lnTo>
                  <a:pt x="3397504" y="31623"/>
                </a:lnTo>
                <a:close/>
              </a:path>
              <a:path w="7996555" h="91439">
                <a:moveTo>
                  <a:pt x="3319780" y="31496"/>
                </a:moveTo>
                <a:lnTo>
                  <a:pt x="3319780" y="57404"/>
                </a:lnTo>
                <a:lnTo>
                  <a:pt x="3345688" y="57531"/>
                </a:lnTo>
                <a:lnTo>
                  <a:pt x="3345688" y="31623"/>
                </a:lnTo>
                <a:lnTo>
                  <a:pt x="3319780" y="31496"/>
                </a:lnTo>
                <a:close/>
              </a:path>
              <a:path w="7996555" h="91439">
                <a:moveTo>
                  <a:pt x="3293871" y="31496"/>
                </a:moveTo>
                <a:lnTo>
                  <a:pt x="3267964" y="31496"/>
                </a:lnTo>
                <a:lnTo>
                  <a:pt x="3267964" y="57404"/>
                </a:lnTo>
                <a:lnTo>
                  <a:pt x="3293871" y="57404"/>
                </a:lnTo>
                <a:lnTo>
                  <a:pt x="3293871" y="31496"/>
                </a:lnTo>
                <a:close/>
              </a:path>
              <a:path w="7996555" h="91439">
                <a:moveTo>
                  <a:pt x="3242056" y="31369"/>
                </a:moveTo>
                <a:lnTo>
                  <a:pt x="3216147" y="31369"/>
                </a:lnTo>
                <a:lnTo>
                  <a:pt x="3216147" y="57277"/>
                </a:lnTo>
                <a:lnTo>
                  <a:pt x="3242056" y="57277"/>
                </a:lnTo>
                <a:lnTo>
                  <a:pt x="3242056" y="31369"/>
                </a:lnTo>
                <a:close/>
              </a:path>
              <a:path w="7996555" h="91439">
                <a:moveTo>
                  <a:pt x="3164332" y="31242"/>
                </a:moveTo>
                <a:lnTo>
                  <a:pt x="3164332" y="57150"/>
                </a:lnTo>
                <a:lnTo>
                  <a:pt x="3190240" y="57277"/>
                </a:lnTo>
                <a:lnTo>
                  <a:pt x="3190240" y="31369"/>
                </a:lnTo>
                <a:lnTo>
                  <a:pt x="3164332" y="31242"/>
                </a:lnTo>
                <a:close/>
              </a:path>
              <a:path w="7996555" h="91439">
                <a:moveTo>
                  <a:pt x="3138423" y="31242"/>
                </a:moveTo>
                <a:lnTo>
                  <a:pt x="3112516" y="31242"/>
                </a:lnTo>
                <a:lnTo>
                  <a:pt x="3112516" y="57150"/>
                </a:lnTo>
                <a:lnTo>
                  <a:pt x="3138423" y="57150"/>
                </a:lnTo>
                <a:lnTo>
                  <a:pt x="3138423" y="31242"/>
                </a:lnTo>
                <a:close/>
              </a:path>
              <a:path w="7996555" h="91439">
                <a:moveTo>
                  <a:pt x="3086608" y="31115"/>
                </a:moveTo>
                <a:lnTo>
                  <a:pt x="3060700" y="31115"/>
                </a:lnTo>
                <a:lnTo>
                  <a:pt x="3060700" y="57023"/>
                </a:lnTo>
                <a:lnTo>
                  <a:pt x="3086608" y="57023"/>
                </a:lnTo>
                <a:lnTo>
                  <a:pt x="3086608" y="31115"/>
                </a:lnTo>
                <a:close/>
              </a:path>
              <a:path w="7996555" h="91439">
                <a:moveTo>
                  <a:pt x="3034791" y="30988"/>
                </a:moveTo>
                <a:lnTo>
                  <a:pt x="3008884" y="30988"/>
                </a:lnTo>
                <a:lnTo>
                  <a:pt x="3008884" y="56896"/>
                </a:lnTo>
                <a:lnTo>
                  <a:pt x="3034791" y="56896"/>
                </a:lnTo>
                <a:lnTo>
                  <a:pt x="3034791" y="30988"/>
                </a:lnTo>
                <a:close/>
              </a:path>
              <a:path w="7996555" h="91439">
                <a:moveTo>
                  <a:pt x="2957067" y="30861"/>
                </a:moveTo>
                <a:lnTo>
                  <a:pt x="2957067" y="56769"/>
                </a:lnTo>
                <a:lnTo>
                  <a:pt x="2982976" y="56896"/>
                </a:lnTo>
                <a:lnTo>
                  <a:pt x="2982976" y="30988"/>
                </a:lnTo>
                <a:lnTo>
                  <a:pt x="2957067" y="30861"/>
                </a:lnTo>
                <a:close/>
              </a:path>
              <a:path w="7996555" h="91439">
                <a:moveTo>
                  <a:pt x="2931160" y="30861"/>
                </a:moveTo>
                <a:lnTo>
                  <a:pt x="2905252" y="30861"/>
                </a:lnTo>
                <a:lnTo>
                  <a:pt x="2905252" y="56769"/>
                </a:lnTo>
                <a:lnTo>
                  <a:pt x="2931160" y="56769"/>
                </a:lnTo>
                <a:lnTo>
                  <a:pt x="2931160" y="30861"/>
                </a:lnTo>
                <a:close/>
              </a:path>
              <a:path w="7996555" h="91439">
                <a:moveTo>
                  <a:pt x="2879343" y="30734"/>
                </a:moveTo>
                <a:lnTo>
                  <a:pt x="2853436" y="30734"/>
                </a:lnTo>
                <a:lnTo>
                  <a:pt x="2853436" y="56642"/>
                </a:lnTo>
                <a:lnTo>
                  <a:pt x="2879343" y="56642"/>
                </a:lnTo>
                <a:lnTo>
                  <a:pt x="2879343" y="30734"/>
                </a:lnTo>
                <a:close/>
              </a:path>
              <a:path w="7996555" h="91439">
                <a:moveTo>
                  <a:pt x="2801619" y="30607"/>
                </a:moveTo>
                <a:lnTo>
                  <a:pt x="2801619" y="56515"/>
                </a:lnTo>
                <a:lnTo>
                  <a:pt x="2827528" y="56642"/>
                </a:lnTo>
                <a:lnTo>
                  <a:pt x="2827528" y="30734"/>
                </a:lnTo>
                <a:lnTo>
                  <a:pt x="2801619" y="30607"/>
                </a:lnTo>
                <a:close/>
              </a:path>
              <a:path w="7996555" h="91439">
                <a:moveTo>
                  <a:pt x="2775712" y="30607"/>
                </a:moveTo>
                <a:lnTo>
                  <a:pt x="2749804" y="30607"/>
                </a:lnTo>
                <a:lnTo>
                  <a:pt x="2749804" y="56515"/>
                </a:lnTo>
                <a:lnTo>
                  <a:pt x="2775712" y="56515"/>
                </a:lnTo>
                <a:lnTo>
                  <a:pt x="2775712" y="30607"/>
                </a:lnTo>
                <a:close/>
              </a:path>
              <a:path w="7996555" h="91439">
                <a:moveTo>
                  <a:pt x="2723895" y="30480"/>
                </a:moveTo>
                <a:lnTo>
                  <a:pt x="2697988" y="30480"/>
                </a:lnTo>
                <a:lnTo>
                  <a:pt x="2697988" y="56388"/>
                </a:lnTo>
                <a:lnTo>
                  <a:pt x="2723895" y="56388"/>
                </a:lnTo>
                <a:lnTo>
                  <a:pt x="2723895" y="30480"/>
                </a:lnTo>
                <a:close/>
              </a:path>
              <a:path w="7996555" h="91439">
                <a:moveTo>
                  <a:pt x="2646171" y="30353"/>
                </a:moveTo>
                <a:lnTo>
                  <a:pt x="2646171" y="56261"/>
                </a:lnTo>
                <a:lnTo>
                  <a:pt x="2672080" y="56388"/>
                </a:lnTo>
                <a:lnTo>
                  <a:pt x="2672080" y="30480"/>
                </a:lnTo>
                <a:lnTo>
                  <a:pt x="2646171" y="30353"/>
                </a:lnTo>
                <a:close/>
              </a:path>
              <a:path w="7996555" h="91439">
                <a:moveTo>
                  <a:pt x="2620264" y="30353"/>
                </a:moveTo>
                <a:lnTo>
                  <a:pt x="2594356" y="30353"/>
                </a:lnTo>
                <a:lnTo>
                  <a:pt x="2594356" y="56261"/>
                </a:lnTo>
                <a:lnTo>
                  <a:pt x="2620264" y="56261"/>
                </a:lnTo>
                <a:lnTo>
                  <a:pt x="2620264" y="30353"/>
                </a:lnTo>
                <a:close/>
              </a:path>
              <a:path w="7996555" h="91439">
                <a:moveTo>
                  <a:pt x="2568447" y="30226"/>
                </a:moveTo>
                <a:lnTo>
                  <a:pt x="2542540" y="30226"/>
                </a:lnTo>
                <a:lnTo>
                  <a:pt x="2542540" y="56134"/>
                </a:lnTo>
                <a:lnTo>
                  <a:pt x="2568447" y="56134"/>
                </a:lnTo>
                <a:lnTo>
                  <a:pt x="2568447" y="30226"/>
                </a:lnTo>
                <a:close/>
              </a:path>
              <a:path w="7996555" h="91439">
                <a:moveTo>
                  <a:pt x="2516632" y="30099"/>
                </a:moveTo>
                <a:lnTo>
                  <a:pt x="2490723" y="30099"/>
                </a:lnTo>
                <a:lnTo>
                  <a:pt x="2490723" y="56007"/>
                </a:lnTo>
                <a:lnTo>
                  <a:pt x="2516632" y="56007"/>
                </a:lnTo>
                <a:lnTo>
                  <a:pt x="2516632" y="30099"/>
                </a:lnTo>
                <a:close/>
              </a:path>
              <a:path w="7996555" h="91439">
                <a:moveTo>
                  <a:pt x="2438908" y="29972"/>
                </a:moveTo>
                <a:lnTo>
                  <a:pt x="2438908" y="55880"/>
                </a:lnTo>
                <a:lnTo>
                  <a:pt x="2464816" y="56007"/>
                </a:lnTo>
                <a:lnTo>
                  <a:pt x="2464816" y="30099"/>
                </a:lnTo>
                <a:lnTo>
                  <a:pt x="2438908" y="29972"/>
                </a:lnTo>
                <a:close/>
              </a:path>
              <a:path w="7996555" h="91439">
                <a:moveTo>
                  <a:pt x="2413000" y="29972"/>
                </a:moveTo>
                <a:lnTo>
                  <a:pt x="2387091" y="29972"/>
                </a:lnTo>
                <a:lnTo>
                  <a:pt x="2387091" y="55880"/>
                </a:lnTo>
                <a:lnTo>
                  <a:pt x="2413000" y="55880"/>
                </a:lnTo>
                <a:lnTo>
                  <a:pt x="2413000" y="29972"/>
                </a:lnTo>
                <a:close/>
              </a:path>
              <a:path w="7996555" h="91439">
                <a:moveTo>
                  <a:pt x="2361184" y="29845"/>
                </a:moveTo>
                <a:lnTo>
                  <a:pt x="2335276" y="29845"/>
                </a:lnTo>
                <a:lnTo>
                  <a:pt x="2335276" y="55753"/>
                </a:lnTo>
                <a:lnTo>
                  <a:pt x="2361184" y="55753"/>
                </a:lnTo>
                <a:lnTo>
                  <a:pt x="2361184" y="29845"/>
                </a:lnTo>
                <a:close/>
              </a:path>
              <a:path w="7996555" h="91439">
                <a:moveTo>
                  <a:pt x="2283460" y="29718"/>
                </a:moveTo>
                <a:lnTo>
                  <a:pt x="2283460" y="55626"/>
                </a:lnTo>
                <a:lnTo>
                  <a:pt x="2309367" y="55753"/>
                </a:lnTo>
                <a:lnTo>
                  <a:pt x="2309367" y="29845"/>
                </a:lnTo>
                <a:lnTo>
                  <a:pt x="2283460" y="29718"/>
                </a:lnTo>
                <a:close/>
              </a:path>
              <a:path w="7996555" h="91439">
                <a:moveTo>
                  <a:pt x="2257552" y="29718"/>
                </a:moveTo>
                <a:lnTo>
                  <a:pt x="2231644" y="29718"/>
                </a:lnTo>
                <a:lnTo>
                  <a:pt x="2231644" y="55626"/>
                </a:lnTo>
                <a:lnTo>
                  <a:pt x="2257552" y="55626"/>
                </a:lnTo>
                <a:lnTo>
                  <a:pt x="2257552" y="29718"/>
                </a:lnTo>
                <a:close/>
              </a:path>
              <a:path w="7996555" h="91439">
                <a:moveTo>
                  <a:pt x="2205736" y="29591"/>
                </a:moveTo>
                <a:lnTo>
                  <a:pt x="2179828" y="29591"/>
                </a:lnTo>
                <a:lnTo>
                  <a:pt x="2179828" y="55499"/>
                </a:lnTo>
                <a:lnTo>
                  <a:pt x="2205736" y="55499"/>
                </a:lnTo>
                <a:lnTo>
                  <a:pt x="2205736" y="29591"/>
                </a:lnTo>
                <a:close/>
              </a:path>
              <a:path w="7996555" h="91439">
                <a:moveTo>
                  <a:pt x="2128139" y="29464"/>
                </a:moveTo>
                <a:lnTo>
                  <a:pt x="2128012" y="55372"/>
                </a:lnTo>
                <a:lnTo>
                  <a:pt x="2153920" y="55499"/>
                </a:lnTo>
                <a:lnTo>
                  <a:pt x="2153920" y="29591"/>
                </a:lnTo>
                <a:lnTo>
                  <a:pt x="2128139" y="29464"/>
                </a:lnTo>
                <a:close/>
              </a:path>
              <a:path w="7996555" h="91439">
                <a:moveTo>
                  <a:pt x="2102231" y="29464"/>
                </a:moveTo>
                <a:lnTo>
                  <a:pt x="2076196" y="29464"/>
                </a:lnTo>
                <a:lnTo>
                  <a:pt x="2076196" y="55372"/>
                </a:lnTo>
                <a:lnTo>
                  <a:pt x="2102104" y="55372"/>
                </a:lnTo>
                <a:lnTo>
                  <a:pt x="2102231" y="29464"/>
                </a:lnTo>
                <a:close/>
              </a:path>
              <a:path w="7996555" h="91439">
                <a:moveTo>
                  <a:pt x="2050288" y="29337"/>
                </a:moveTo>
                <a:lnTo>
                  <a:pt x="2024507" y="29337"/>
                </a:lnTo>
                <a:lnTo>
                  <a:pt x="2024379" y="55245"/>
                </a:lnTo>
                <a:lnTo>
                  <a:pt x="2050288" y="55245"/>
                </a:lnTo>
                <a:lnTo>
                  <a:pt x="2050288" y="29337"/>
                </a:lnTo>
                <a:close/>
              </a:path>
              <a:path w="7996555" h="91439">
                <a:moveTo>
                  <a:pt x="1998472" y="29210"/>
                </a:moveTo>
                <a:lnTo>
                  <a:pt x="1972564" y="29210"/>
                </a:lnTo>
                <a:lnTo>
                  <a:pt x="1972564" y="55118"/>
                </a:lnTo>
                <a:lnTo>
                  <a:pt x="1998472" y="55118"/>
                </a:lnTo>
                <a:lnTo>
                  <a:pt x="1998472" y="29210"/>
                </a:lnTo>
                <a:close/>
              </a:path>
              <a:path w="7996555" h="91439">
                <a:moveTo>
                  <a:pt x="1920875" y="29083"/>
                </a:moveTo>
                <a:lnTo>
                  <a:pt x="1920748" y="54991"/>
                </a:lnTo>
                <a:lnTo>
                  <a:pt x="1946656" y="55118"/>
                </a:lnTo>
                <a:lnTo>
                  <a:pt x="1946656" y="29210"/>
                </a:lnTo>
                <a:lnTo>
                  <a:pt x="1920875" y="29083"/>
                </a:lnTo>
                <a:close/>
              </a:path>
              <a:path w="7996555" h="91439">
                <a:moveTo>
                  <a:pt x="1894839" y="29083"/>
                </a:moveTo>
                <a:lnTo>
                  <a:pt x="1868932" y="29083"/>
                </a:lnTo>
                <a:lnTo>
                  <a:pt x="1868932" y="54991"/>
                </a:lnTo>
                <a:lnTo>
                  <a:pt x="1894839" y="54991"/>
                </a:lnTo>
                <a:lnTo>
                  <a:pt x="1894839" y="29083"/>
                </a:lnTo>
                <a:close/>
              </a:path>
              <a:path w="7996555" h="91439">
                <a:moveTo>
                  <a:pt x="1843151" y="28956"/>
                </a:moveTo>
                <a:lnTo>
                  <a:pt x="1817115" y="28956"/>
                </a:lnTo>
                <a:lnTo>
                  <a:pt x="1817115" y="54864"/>
                </a:lnTo>
                <a:lnTo>
                  <a:pt x="1843024" y="54864"/>
                </a:lnTo>
                <a:lnTo>
                  <a:pt x="1843151" y="28956"/>
                </a:lnTo>
                <a:close/>
              </a:path>
              <a:path w="7996555" h="91439">
                <a:moveTo>
                  <a:pt x="1765300" y="28829"/>
                </a:moveTo>
                <a:lnTo>
                  <a:pt x="1765300" y="54737"/>
                </a:lnTo>
                <a:lnTo>
                  <a:pt x="1791208" y="54864"/>
                </a:lnTo>
                <a:lnTo>
                  <a:pt x="1791208" y="28956"/>
                </a:lnTo>
                <a:lnTo>
                  <a:pt x="1765300" y="28829"/>
                </a:lnTo>
                <a:close/>
              </a:path>
              <a:path w="7996555" h="91439">
                <a:moveTo>
                  <a:pt x="1739519" y="28829"/>
                </a:moveTo>
                <a:lnTo>
                  <a:pt x="1713484" y="28829"/>
                </a:lnTo>
                <a:lnTo>
                  <a:pt x="1713484" y="54737"/>
                </a:lnTo>
                <a:lnTo>
                  <a:pt x="1739391" y="54737"/>
                </a:lnTo>
                <a:lnTo>
                  <a:pt x="1739519" y="28829"/>
                </a:lnTo>
                <a:close/>
              </a:path>
              <a:path w="7996555" h="91439">
                <a:moveTo>
                  <a:pt x="1687576" y="28702"/>
                </a:moveTo>
                <a:lnTo>
                  <a:pt x="1661667" y="28702"/>
                </a:lnTo>
                <a:lnTo>
                  <a:pt x="1661667" y="54610"/>
                </a:lnTo>
                <a:lnTo>
                  <a:pt x="1687576" y="54610"/>
                </a:lnTo>
                <a:lnTo>
                  <a:pt x="1687576" y="28702"/>
                </a:lnTo>
                <a:close/>
              </a:path>
              <a:path w="7996555" h="91439">
                <a:moveTo>
                  <a:pt x="1609852" y="28575"/>
                </a:moveTo>
                <a:lnTo>
                  <a:pt x="1609852" y="54483"/>
                </a:lnTo>
                <a:lnTo>
                  <a:pt x="1635760" y="54610"/>
                </a:lnTo>
                <a:lnTo>
                  <a:pt x="1635760" y="28702"/>
                </a:lnTo>
                <a:lnTo>
                  <a:pt x="1609852" y="28575"/>
                </a:lnTo>
                <a:close/>
              </a:path>
              <a:path w="7996555" h="91439">
                <a:moveTo>
                  <a:pt x="1583944" y="28575"/>
                </a:moveTo>
                <a:lnTo>
                  <a:pt x="1558036" y="28575"/>
                </a:lnTo>
                <a:lnTo>
                  <a:pt x="1558036" y="54483"/>
                </a:lnTo>
                <a:lnTo>
                  <a:pt x="1583944" y="54483"/>
                </a:lnTo>
                <a:lnTo>
                  <a:pt x="1583944" y="28575"/>
                </a:lnTo>
                <a:close/>
              </a:path>
              <a:path w="7996555" h="91439">
                <a:moveTo>
                  <a:pt x="1532127" y="28448"/>
                </a:moveTo>
                <a:lnTo>
                  <a:pt x="1506220" y="28448"/>
                </a:lnTo>
                <a:lnTo>
                  <a:pt x="1506220" y="54356"/>
                </a:lnTo>
                <a:lnTo>
                  <a:pt x="1532127" y="54356"/>
                </a:lnTo>
                <a:lnTo>
                  <a:pt x="1532127" y="28448"/>
                </a:lnTo>
                <a:close/>
              </a:path>
              <a:path w="7996555" h="91439">
                <a:moveTo>
                  <a:pt x="1480312" y="28321"/>
                </a:moveTo>
                <a:lnTo>
                  <a:pt x="1454403" y="28321"/>
                </a:lnTo>
                <a:lnTo>
                  <a:pt x="1454403" y="54229"/>
                </a:lnTo>
                <a:lnTo>
                  <a:pt x="1480312" y="54229"/>
                </a:lnTo>
                <a:lnTo>
                  <a:pt x="1480312" y="28321"/>
                </a:lnTo>
                <a:close/>
              </a:path>
              <a:path w="7996555" h="91439">
                <a:moveTo>
                  <a:pt x="1402588" y="28194"/>
                </a:moveTo>
                <a:lnTo>
                  <a:pt x="1402588" y="54102"/>
                </a:lnTo>
                <a:lnTo>
                  <a:pt x="1428496" y="54229"/>
                </a:lnTo>
                <a:lnTo>
                  <a:pt x="1428496" y="28321"/>
                </a:lnTo>
                <a:lnTo>
                  <a:pt x="1402588" y="28194"/>
                </a:lnTo>
                <a:close/>
              </a:path>
              <a:path w="7996555" h="91439">
                <a:moveTo>
                  <a:pt x="1376679" y="28194"/>
                </a:moveTo>
                <a:lnTo>
                  <a:pt x="1350772" y="28194"/>
                </a:lnTo>
                <a:lnTo>
                  <a:pt x="1350772" y="54102"/>
                </a:lnTo>
                <a:lnTo>
                  <a:pt x="1376679" y="54102"/>
                </a:lnTo>
                <a:lnTo>
                  <a:pt x="1376679" y="28194"/>
                </a:lnTo>
                <a:close/>
              </a:path>
              <a:path w="7996555" h="91439">
                <a:moveTo>
                  <a:pt x="1324864" y="28067"/>
                </a:moveTo>
                <a:lnTo>
                  <a:pt x="1298956" y="28067"/>
                </a:lnTo>
                <a:lnTo>
                  <a:pt x="1298956" y="53975"/>
                </a:lnTo>
                <a:lnTo>
                  <a:pt x="1324864" y="53975"/>
                </a:lnTo>
                <a:lnTo>
                  <a:pt x="1324864" y="28067"/>
                </a:lnTo>
                <a:close/>
              </a:path>
              <a:path w="7996555" h="91439">
                <a:moveTo>
                  <a:pt x="1247139" y="27940"/>
                </a:moveTo>
                <a:lnTo>
                  <a:pt x="1247139" y="53848"/>
                </a:lnTo>
                <a:lnTo>
                  <a:pt x="1273048" y="53975"/>
                </a:lnTo>
                <a:lnTo>
                  <a:pt x="1273048" y="28067"/>
                </a:lnTo>
                <a:lnTo>
                  <a:pt x="1247139" y="27940"/>
                </a:lnTo>
                <a:close/>
              </a:path>
              <a:path w="7996555" h="91439">
                <a:moveTo>
                  <a:pt x="1221232" y="27940"/>
                </a:moveTo>
                <a:lnTo>
                  <a:pt x="1195324" y="27940"/>
                </a:lnTo>
                <a:lnTo>
                  <a:pt x="1195324" y="53848"/>
                </a:lnTo>
                <a:lnTo>
                  <a:pt x="1221232" y="53848"/>
                </a:lnTo>
                <a:lnTo>
                  <a:pt x="1221232" y="27940"/>
                </a:lnTo>
                <a:close/>
              </a:path>
              <a:path w="7996555" h="91439">
                <a:moveTo>
                  <a:pt x="1169415" y="27813"/>
                </a:moveTo>
                <a:lnTo>
                  <a:pt x="1143508" y="27813"/>
                </a:lnTo>
                <a:lnTo>
                  <a:pt x="1143508" y="53721"/>
                </a:lnTo>
                <a:lnTo>
                  <a:pt x="1169415" y="53721"/>
                </a:lnTo>
                <a:lnTo>
                  <a:pt x="1169415" y="27813"/>
                </a:lnTo>
                <a:close/>
              </a:path>
              <a:path w="7996555" h="91439">
                <a:moveTo>
                  <a:pt x="1091691" y="27686"/>
                </a:moveTo>
                <a:lnTo>
                  <a:pt x="1091691" y="53594"/>
                </a:lnTo>
                <a:lnTo>
                  <a:pt x="1117600" y="53721"/>
                </a:lnTo>
                <a:lnTo>
                  <a:pt x="1117600" y="27813"/>
                </a:lnTo>
                <a:lnTo>
                  <a:pt x="1091691" y="27686"/>
                </a:lnTo>
                <a:close/>
              </a:path>
              <a:path w="7996555" h="91439">
                <a:moveTo>
                  <a:pt x="1065784" y="27686"/>
                </a:moveTo>
                <a:lnTo>
                  <a:pt x="1039876" y="27686"/>
                </a:lnTo>
                <a:lnTo>
                  <a:pt x="1039876" y="53594"/>
                </a:lnTo>
                <a:lnTo>
                  <a:pt x="1065784" y="53594"/>
                </a:lnTo>
                <a:lnTo>
                  <a:pt x="1065784" y="27686"/>
                </a:lnTo>
                <a:close/>
              </a:path>
              <a:path w="7996555" h="91439">
                <a:moveTo>
                  <a:pt x="1013967" y="27559"/>
                </a:moveTo>
                <a:lnTo>
                  <a:pt x="988060" y="27559"/>
                </a:lnTo>
                <a:lnTo>
                  <a:pt x="988060" y="53467"/>
                </a:lnTo>
                <a:lnTo>
                  <a:pt x="1013967" y="53467"/>
                </a:lnTo>
                <a:lnTo>
                  <a:pt x="1013967" y="27559"/>
                </a:lnTo>
                <a:close/>
              </a:path>
              <a:path w="7996555" h="91439">
                <a:moveTo>
                  <a:pt x="962151" y="27432"/>
                </a:moveTo>
                <a:lnTo>
                  <a:pt x="936244" y="27432"/>
                </a:lnTo>
                <a:lnTo>
                  <a:pt x="936244" y="53340"/>
                </a:lnTo>
                <a:lnTo>
                  <a:pt x="962151" y="53340"/>
                </a:lnTo>
                <a:lnTo>
                  <a:pt x="962151" y="27432"/>
                </a:lnTo>
                <a:close/>
              </a:path>
              <a:path w="7996555" h="91439">
                <a:moveTo>
                  <a:pt x="884427" y="27305"/>
                </a:moveTo>
                <a:lnTo>
                  <a:pt x="884427" y="53213"/>
                </a:lnTo>
                <a:lnTo>
                  <a:pt x="910336" y="53340"/>
                </a:lnTo>
                <a:lnTo>
                  <a:pt x="910336" y="27432"/>
                </a:lnTo>
                <a:lnTo>
                  <a:pt x="884427" y="27305"/>
                </a:lnTo>
                <a:close/>
              </a:path>
              <a:path w="7996555" h="91439">
                <a:moveTo>
                  <a:pt x="858520" y="27305"/>
                </a:moveTo>
                <a:lnTo>
                  <a:pt x="832612" y="27305"/>
                </a:lnTo>
                <a:lnTo>
                  <a:pt x="832612" y="53213"/>
                </a:lnTo>
                <a:lnTo>
                  <a:pt x="858520" y="53213"/>
                </a:lnTo>
                <a:lnTo>
                  <a:pt x="858520" y="27305"/>
                </a:lnTo>
                <a:close/>
              </a:path>
              <a:path w="7996555" h="91439">
                <a:moveTo>
                  <a:pt x="806703" y="27178"/>
                </a:moveTo>
                <a:lnTo>
                  <a:pt x="780796" y="27178"/>
                </a:lnTo>
                <a:lnTo>
                  <a:pt x="780796" y="53086"/>
                </a:lnTo>
                <a:lnTo>
                  <a:pt x="806703" y="53086"/>
                </a:lnTo>
                <a:lnTo>
                  <a:pt x="806703" y="27178"/>
                </a:lnTo>
                <a:close/>
              </a:path>
              <a:path w="7996555" h="91439">
                <a:moveTo>
                  <a:pt x="728979" y="27051"/>
                </a:moveTo>
                <a:lnTo>
                  <a:pt x="728979" y="52959"/>
                </a:lnTo>
                <a:lnTo>
                  <a:pt x="754888" y="53086"/>
                </a:lnTo>
                <a:lnTo>
                  <a:pt x="754888" y="27178"/>
                </a:lnTo>
                <a:lnTo>
                  <a:pt x="728979" y="27051"/>
                </a:lnTo>
                <a:close/>
              </a:path>
              <a:path w="7996555" h="91439">
                <a:moveTo>
                  <a:pt x="703072" y="27051"/>
                </a:moveTo>
                <a:lnTo>
                  <a:pt x="677163" y="27051"/>
                </a:lnTo>
                <a:lnTo>
                  <a:pt x="677163" y="52959"/>
                </a:lnTo>
                <a:lnTo>
                  <a:pt x="703072" y="52959"/>
                </a:lnTo>
                <a:lnTo>
                  <a:pt x="703072" y="27051"/>
                </a:lnTo>
                <a:close/>
              </a:path>
              <a:path w="7996555" h="91439">
                <a:moveTo>
                  <a:pt x="651256" y="26924"/>
                </a:moveTo>
                <a:lnTo>
                  <a:pt x="625348" y="26924"/>
                </a:lnTo>
                <a:lnTo>
                  <a:pt x="625348" y="52832"/>
                </a:lnTo>
                <a:lnTo>
                  <a:pt x="651256" y="52832"/>
                </a:lnTo>
                <a:lnTo>
                  <a:pt x="651256" y="26924"/>
                </a:lnTo>
                <a:close/>
              </a:path>
              <a:path w="7996555" h="91439">
                <a:moveTo>
                  <a:pt x="573532" y="26797"/>
                </a:moveTo>
                <a:lnTo>
                  <a:pt x="573532" y="52705"/>
                </a:lnTo>
                <a:lnTo>
                  <a:pt x="599439" y="52832"/>
                </a:lnTo>
                <a:lnTo>
                  <a:pt x="599439" y="26924"/>
                </a:lnTo>
                <a:lnTo>
                  <a:pt x="573532" y="26797"/>
                </a:lnTo>
                <a:close/>
              </a:path>
              <a:path w="7996555" h="91439">
                <a:moveTo>
                  <a:pt x="547624" y="26797"/>
                </a:moveTo>
                <a:lnTo>
                  <a:pt x="521715" y="26797"/>
                </a:lnTo>
                <a:lnTo>
                  <a:pt x="521715" y="52705"/>
                </a:lnTo>
                <a:lnTo>
                  <a:pt x="547624" y="52705"/>
                </a:lnTo>
                <a:lnTo>
                  <a:pt x="547624" y="26797"/>
                </a:lnTo>
                <a:close/>
              </a:path>
              <a:path w="7996555" h="91439">
                <a:moveTo>
                  <a:pt x="495808" y="26670"/>
                </a:moveTo>
                <a:lnTo>
                  <a:pt x="469900" y="26670"/>
                </a:lnTo>
                <a:lnTo>
                  <a:pt x="469900" y="52578"/>
                </a:lnTo>
                <a:lnTo>
                  <a:pt x="495808" y="52578"/>
                </a:lnTo>
                <a:lnTo>
                  <a:pt x="495808" y="26670"/>
                </a:lnTo>
                <a:close/>
              </a:path>
              <a:path w="7996555" h="91439">
                <a:moveTo>
                  <a:pt x="443991" y="26543"/>
                </a:moveTo>
                <a:lnTo>
                  <a:pt x="418084" y="26543"/>
                </a:lnTo>
                <a:lnTo>
                  <a:pt x="418084" y="52451"/>
                </a:lnTo>
                <a:lnTo>
                  <a:pt x="443991" y="52451"/>
                </a:lnTo>
                <a:lnTo>
                  <a:pt x="443991" y="26543"/>
                </a:lnTo>
                <a:close/>
              </a:path>
              <a:path w="7996555" h="91439">
                <a:moveTo>
                  <a:pt x="366267" y="26416"/>
                </a:moveTo>
                <a:lnTo>
                  <a:pt x="366267" y="52324"/>
                </a:lnTo>
                <a:lnTo>
                  <a:pt x="392175" y="52451"/>
                </a:lnTo>
                <a:lnTo>
                  <a:pt x="392175" y="26543"/>
                </a:lnTo>
                <a:lnTo>
                  <a:pt x="366267" y="26416"/>
                </a:lnTo>
                <a:close/>
              </a:path>
              <a:path w="7996555" h="91439">
                <a:moveTo>
                  <a:pt x="340360" y="26416"/>
                </a:moveTo>
                <a:lnTo>
                  <a:pt x="314451" y="26416"/>
                </a:lnTo>
                <a:lnTo>
                  <a:pt x="314451" y="52324"/>
                </a:lnTo>
                <a:lnTo>
                  <a:pt x="340360" y="52324"/>
                </a:lnTo>
                <a:lnTo>
                  <a:pt x="340360" y="26416"/>
                </a:lnTo>
                <a:close/>
              </a:path>
              <a:path w="7996555" h="91439">
                <a:moveTo>
                  <a:pt x="288544" y="26289"/>
                </a:moveTo>
                <a:lnTo>
                  <a:pt x="262636" y="26289"/>
                </a:lnTo>
                <a:lnTo>
                  <a:pt x="262636" y="52197"/>
                </a:lnTo>
                <a:lnTo>
                  <a:pt x="288544" y="52197"/>
                </a:lnTo>
                <a:lnTo>
                  <a:pt x="288544" y="26289"/>
                </a:lnTo>
                <a:close/>
              </a:path>
              <a:path w="7996555" h="91439">
                <a:moveTo>
                  <a:pt x="210820" y="26162"/>
                </a:moveTo>
                <a:lnTo>
                  <a:pt x="210820" y="52070"/>
                </a:lnTo>
                <a:lnTo>
                  <a:pt x="236727" y="52197"/>
                </a:lnTo>
                <a:lnTo>
                  <a:pt x="236727" y="26289"/>
                </a:lnTo>
                <a:lnTo>
                  <a:pt x="210820" y="26162"/>
                </a:lnTo>
                <a:close/>
              </a:path>
              <a:path w="7996555" h="91439">
                <a:moveTo>
                  <a:pt x="184912" y="26162"/>
                </a:moveTo>
                <a:lnTo>
                  <a:pt x="159003" y="26162"/>
                </a:lnTo>
                <a:lnTo>
                  <a:pt x="159003" y="52070"/>
                </a:lnTo>
                <a:lnTo>
                  <a:pt x="184912" y="52070"/>
                </a:lnTo>
                <a:lnTo>
                  <a:pt x="184912" y="26162"/>
                </a:lnTo>
                <a:close/>
              </a:path>
              <a:path w="7996555" h="91439">
                <a:moveTo>
                  <a:pt x="133096" y="26035"/>
                </a:moveTo>
                <a:lnTo>
                  <a:pt x="107187" y="26035"/>
                </a:lnTo>
                <a:lnTo>
                  <a:pt x="107187" y="51943"/>
                </a:lnTo>
                <a:lnTo>
                  <a:pt x="133096" y="51943"/>
                </a:lnTo>
                <a:lnTo>
                  <a:pt x="133096" y="26035"/>
                </a:lnTo>
                <a:close/>
              </a:path>
              <a:path w="7996555" h="91439">
                <a:moveTo>
                  <a:pt x="38988" y="0"/>
                </a:moveTo>
                <a:lnTo>
                  <a:pt x="23842" y="3034"/>
                </a:lnTo>
                <a:lnTo>
                  <a:pt x="11445" y="11318"/>
                </a:lnTo>
                <a:lnTo>
                  <a:pt x="3073" y="23627"/>
                </a:lnTo>
                <a:lnTo>
                  <a:pt x="0" y="38735"/>
                </a:lnTo>
                <a:lnTo>
                  <a:pt x="3034" y="53881"/>
                </a:lnTo>
                <a:lnTo>
                  <a:pt x="11318" y="66278"/>
                </a:lnTo>
                <a:lnTo>
                  <a:pt x="23627" y="74650"/>
                </a:lnTo>
                <a:lnTo>
                  <a:pt x="38735" y="77724"/>
                </a:lnTo>
                <a:lnTo>
                  <a:pt x="53881" y="74689"/>
                </a:lnTo>
                <a:lnTo>
                  <a:pt x="66278" y="66405"/>
                </a:lnTo>
                <a:lnTo>
                  <a:pt x="74650" y="54096"/>
                </a:lnTo>
                <a:lnTo>
                  <a:pt x="75094" y="51912"/>
                </a:lnTo>
                <a:lnTo>
                  <a:pt x="55372" y="51816"/>
                </a:lnTo>
                <a:lnTo>
                  <a:pt x="55372" y="25908"/>
                </a:lnTo>
                <a:lnTo>
                  <a:pt x="75103" y="25908"/>
                </a:lnTo>
                <a:lnTo>
                  <a:pt x="74689" y="23842"/>
                </a:lnTo>
                <a:lnTo>
                  <a:pt x="66405" y="11445"/>
                </a:lnTo>
                <a:lnTo>
                  <a:pt x="54096" y="3073"/>
                </a:lnTo>
                <a:lnTo>
                  <a:pt x="38988" y="0"/>
                </a:lnTo>
                <a:close/>
              </a:path>
              <a:path w="7996555" h="91439">
                <a:moveTo>
                  <a:pt x="75123" y="26004"/>
                </a:moveTo>
                <a:lnTo>
                  <a:pt x="77724" y="38989"/>
                </a:lnTo>
                <a:lnTo>
                  <a:pt x="75094" y="51912"/>
                </a:lnTo>
                <a:lnTo>
                  <a:pt x="81279" y="51943"/>
                </a:lnTo>
                <a:lnTo>
                  <a:pt x="81279" y="26035"/>
                </a:lnTo>
                <a:lnTo>
                  <a:pt x="75123" y="26004"/>
                </a:lnTo>
                <a:close/>
              </a:path>
              <a:path w="7996555" h="91439">
                <a:moveTo>
                  <a:pt x="55372" y="25908"/>
                </a:moveTo>
                <a:lnTo>
                  <a:pt x="55372" y="51816"/>
                </a:lnTo>
                <a:lnTo>
                  <a:pt x="75094" y="51912"/>
                </a:lnTo>
                <a:lnTo>
                  <a:pt x="77724" y="38989"/>
                </a:lnTo>
                <a:lnTo>
                  <a:pt x="75123" y="26004"/>
                </a:lnTo>
                <a:lnTo>
                  <a:pt x="55372" y="25908"/>
                </a:lnTo>
                <a:close/>
              </a:path>
              <a:path w="7996555" h="91439">
                <a:moveTo>
                  <a:pt x="75103" y="25908"/>
                </a:moveTo>
                <a:lnTo>
                  <a:pt x="55372" y="25908"/>
                </a:lnTo>
                <a:lnTo>
                  <a:pt x="75123" y="26004"/>
                </a:lnTo>
                <a:close/>
              </a:path>
            </a:pathLst>
          </a:custGeom>
          <a:solidFill>
            <a:srgbClr val="39ABCE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87909" y="1241024"/>
            <a:ext cx="11840845" cy="5408295"/>
            <a:chOff x="287909" y="1241024"/>
            <a:chExt cx="11840845" cy="54082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9386" y="1241024"/>
              <a:ext cx="4768792" cy="540775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02514" y="3527297"/>
              <a:ext cx="11593830" cy="46990"/>
            </a:xfrm>
            <a:custGeom>
              <a:avLst/>
              <a:gdLst/>
              <a:ahLst/>
              <a:cxnLst/>
              <a:rect l="l" t="t" r="r" b="b"/>
              <a:pathLst>
                <a:path w="11593830" h="46989">
                  <a:moveTo>
                    <a:pt x="0" y="46989"/>
                  </a:moveTo>
                  <a:lnTo>
                    <a:pt x="11593321" y="0"/>
                  </a:lnTo>
                </a:path>
              </a:pathLst>
            </a:custGeom>
            <a:ln w="28956">
              <a:solidFill>
                <a:srgbClr val="9DC3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89531" y="3479291"/>
              <a:ext cx="163195" cy="163195"/>
            </a:xfrm>
            <a:custGeom>
              <a:avLst/>
              <a:gdLst/>
              <a:ahLst/>
              <a:cxnLst/>
              <a:rect l="l" t="t" r="r" b="b"/>
              <a:pathLst>
                <a:path w="163194" h="163195">
                  <a:moveTo>
                    <a:pt x="81534" y="0"/>
                  </a:moveTo>
                  <a:lnTo>
                    <a:pt x="49774" y="6399"/>
                  </a:lnTo>
                  <a:lnTo>
                    <a:pt x="23860" y="23860"/>
                  </a:lnTo>
                  <a:lnTo>
                    <a:pt x="6399" y="49774"/>
                  </a:lnTo>
                  <a:lnTo>
                    <a:pt x="0" y="81534"/>
                  </a:lnTo>
                  <a:lnTo>
                    <a:pt x="6399" y="113293"/>
                  </a:lnTo>
                  <a:lnTo>
                    <a:pt x="23860" y="139207"/>
                  </a:lnTo>
                  <a:lnTo>
                    <a:pt x="49774" y="156668"/>
                  </a:lnTo>
                  <a:lnTo>
                    <a:pt x="81534" y="163068"/>
                  </a:lnTo>
                  <a:lnTo>
                    <a:pt x="113293" y="156668"/>
                  </a:lnTo>
                  <a:lnTo>
                    <a:pt x="139207" y="139207"/>
                  </a:lnTo>
                  <a:lnTo>
                    <a:pt x="156668" y="113293"/>
                  </a:lnTo>
                  <a:lnTo>
                    <a:pt x="163068" y="81534"/>
                  </a:lnTo>
                  <a:lnTo>
                    <a:pt x="156668" y="49774"/>
                  </a:lnTo>
                  <a:lnTo>
                    <a:pt x="139207" y="23860"/>
                  </a:lnTo>
                  <a:lnTo>
                    <a:pt x="113293" y="6399"/>
                  </a:lnTo>
                  <a:lnTo>
                    <a:pt x="81534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85388" y="3445763"/>
              <a:ext cx="163067" cy="1615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74336" y="3445763"/>
              <a:ext cx="163067" cy="16154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03848" y="3445763"/>
              <a:ext cx="163068" cy="16154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52588" y="3445763"/>
              <a:ext cx="163067" cy="161544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54051" y="2235"/>
            <a:ext cx="65036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1F377A"/>
                </a:solidFill>
                <a:latin typeface="Calibri"/>
                <a:cs typeface="Calibri"/>
              </a:rPr>
              <a:t>Единое</a:t>
            </a:r>
            <a:r>
              <a:rPr sz="1800" b="1" spc="-30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377A"/>
                </a:solidFill>
                <a:latin typeface="Calibri"/>
                <a:cs typeface="Calibri"/>
              </a:rPr>
              <a:t>образовательное</a:t>
            </a:r>
            <a:r>
              <a:rPr sz="1800" b="1" spc="-55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377A"/>
                </a:solidFill>
                <a:latin typeface="Calibri"/>
                <a:cs typeface="Calibri"/>
              </a:rPr>
              <a:t>пространство</a:t>
            </a:r>
            <a:r>
              <a:rPr sz="1800" b="1" spc="-40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377A"/>
                </a:solidFill>
                <a:latin typeface="Calibri"/>
                <a:cs typeface="Calibri"/>
              </a:rPr>
              <a:t>(обучение</a:t>
            </a:r>
            <a:r>
              <a:rPr sz="1800" b="1" spc="-10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377A"/>
                </a:solidFill>
                <a:latin typeface="Calibri"/>
                <a:cs typeface="Calibri"/>
              </a:rPr>
              <a:t>и</a:t>
            </a:r>
            <a:r>
              <a:rPr sz="1800" b="1" spc="-45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1F377A"/>
                </a:solidFill>
                <a:latin typeface="Calibri"/>
                <a:cs typeface="Calibri"/>
              </a:rPr>
              <a:t>воспитание):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051" y="277114"/>
            <a:ext cx="27305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1F377A"/>
                </a:solidFill>
                <a:latin typeface="Calibri"/>
                <a:cs typeface="Calibri"/>
              </a:rPr>
              <a:t>критерии</a:t>
            </a:r>
            <a:r>
              <a:rPr sz="1800" b="1" spc="-50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377A"/>
                </a:solidFill>
                <a:latin typeface="Calibri"/>
                <a:cs typeface="Calibri"/>
              </a:rPr>
              <a:t>образа</a:t>
            </a:r>
            <a:r>
              <a:rPr sz="1800" b="1" spc="-20" dirty="0">
                <a:solidFill>
                  <a:srgbClr val="1F377A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1F377A"/>
                </a:solidFill>
                <a:latin typeface="Calibri"/>
                <a:cs typeface="Calibri"/>
              </a:rPr>
              <a:t>будущего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52829" y="3034664"/>
            <a:ext cx="7893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ЗНАНИЕ: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1860" y="3253816"/>
            <a:ext cx="23190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001F5F"/>
                </a:solidFill>
                <a:latin typeface="Calibri"/>
                <a:cs typeface="Calibri"/>
              </a:rPr>
              <a:t>качество</a:t>
            </a:r>
            <a:r>
              <a:rPr sz="1600" b="1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600" b="1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объективность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89326" y="3184017"/>
            <a:ext cx="12268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ВОСПИТАНИЕ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67554" y="3674186"/>
            <a:ext cx="9671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ЗДОРОВЬЕ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71565" y="3109722"/>
            <a:ext cx="175513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ПРОФОРИЕНТАЦИЯ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075803" y="2929508"/>
            <a:ext cx="1786889" cy="459740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607060" marR="5080" indent="-594360">
              <a:lnSpc>
                <a:spcPct val="78100"/>
              </a:lnSpc>
              <a:spcBef>
                <a:spcPts val="51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ОБРАЗОВАТЕЛЬНАЯ </a:t>
            </a:r>
            <a:r>
              <a:rPr sz="1600" b="1" spc="-20" dirty="0">
                <a:solidFill>
                  <a:srgbClr val="001F5F"/>
                </a:solidFill>
                <a:latin typeface="Calibri"/>
                <a:cs typeface="Calibri"/>
              </a:rPr>
              <a:t>СРЕДА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255891" y="3594861"/>
            <a:ext cx="11588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ТВОРЧЕСТВО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5984" y="3768597"/>
            <a:ext cx="3651250" cy="20072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Единые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примерные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рабочие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программы,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dirty="0">
                <a:latin typeface="Calibri"/>
                <a:cs typeface="Calibri"/>
              </a:rPr>
              <a:t>единое</a:t>
            </a:r>
            <a:r>
              <a:rPr sz="1000" spc="2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календарно-тематическое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планирование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Единые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подходы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к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составлению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расписания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уроков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Объективная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внутришкольная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внешняя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система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оценивания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dirty="0">
                <a:latin typeface="Calibri"/>
                <a:cs typeface="Calibri"/>
              </a:rPr>
              <a:t>(в</a:t>
            </a:r>
            <a:r>
              <a:rPr sz="1000" spc="-3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том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числе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20" dirty="0">
                <a:latin typeface="Calibri"/>
                <a:cs typeface="Calibri"/>
              </a:rPr>
              <a:t>ВПР)</a:t>
            </a:r>
            <a:endParaRPr sz="1000">
              <a:latin typeface="Calibri"/>
              <a:cs typeface="Calibri"/>
            </a:endParaRPr>
          </a:p>
          <a:p>
            <a:pPr marL="241300" marR="9525" indent="-228600">
              <a:lnSpc>
                <a:spcPct val="100000"/>
              </a:lnSpc>
              <a:buAutoNum type="arabicPeriod" startAt="4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Единые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рекомендации </a:t>
            </a:r>
            <a:r>
              <a:rPr sz="1000" dirty="0">
                <a:latin typeface="Calibri"/>
                <a:cs typeface="Calibri"/>
              </a:rPr>
              <a:t>по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контрольным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работам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-3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домашним заданиям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4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Единая</a:t>
            </a:r>
            <a:r>
              <a:rPr sz="1000" spc="-3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линейка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учебников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4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Примерные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углубленные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программы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(с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7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класса)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Внеурочная деятельность</a:t>
            </a:r>
            <a:r>
              <a:rPr sz="1000" spc="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(10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часов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рекомендованных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курсов)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4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Проектная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-10" dirty="0">
                <a:latin typeface="Calibri"/>
                <a:cs typeface="Calibri"/>
              </a:rPr>
              <a:t> исследовательская</a:t>
            </a:r>
            <a:r>
              <a:rPr sz="1000" spc="4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деятельность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4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Сетевая форма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обучения,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академическая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мобильность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spc="-10" dirty="0">
                <a:latin typeface="Calibri"/>
                <a:cs typeface="Calibri"/>
              </a:rPr>
              <a:t>старшеклассников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25984" y="5750458"/>
            <a:ext cx="3712210" cy="109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95"/>
              </a:spcBef>
              <a:buAutoNum type="arabicPeriod" startAt="10"/>
              <a:tabLst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Внутришкольная</a:t>
            </a:r>
            <a:r>
              <a:rPr sz="1000" spc="4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система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профессионального</a:t>
            </a:r>
            <a:r>
              <a:rPr sz="1000" spc="4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роста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развития, </a:t>
            </a:r>
            <a:r>
              <a:rPr sz="1000" dirty="0">
                <a:latin typeface="Calibri"/>
                <a:cs typeface="Calibri"/>
              </a:rPr>
              <a:t>наставничество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(поддержка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молодых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учителей)</a:t>
            </a:r>
            <a:endParaRPr sz="1000">
              <a:latin typeface="Calibri"/>
              <a:cs typeface="Calibri"/>
            </a:endParaRPr>
          </a:p>
          <a:p>
            <a:pPr marL="241300" marR="297180" indent="-228600">
              <a:lnSpc>
                <a:spcPct val="100000"/>
              </a:lnSpc>
              <a:buAutoNum type="arabicPeriod" startAt="10"/>
              <a:tabLst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Современный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модульный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курс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«Технологии»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-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платформа технологического</a:t>
            </a:r>
            <a:r>
              <a:rPr sz="1000" spc="6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образования,</a:t>
            </a:r>
            <a:r>
              <a:rPr sz="1000" spc="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кластер</a:t>
            </a:r>
            <a:r>
              <a:rPr sz="1000" spc="4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формирования метапредметных</a:t>
            </a:r>
            <a:r>
              <a:rPr sz="1000" spc="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результатов </a:t>
            </a:r>
            <a:r>
              <a:rPr sz="1000" spc="-10" dirty="0">
                <a:latin typeface="Calibri"/>
                <a:cs typeface="Calibri"/>
              </a:rPr>
              <a:t>образования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10"/>
              <a:tabLst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Методическая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служба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10"/>
              <a:tabLst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План</a:t>
            </a:r>
            <a:r>
              <a:rPr sz="1000" spc="-10" dirty="0">
                <a:latin typeface="Calibri"/>
                <a:cs typeface="Calibri"/>
              </a:rPr>
              <a:t> мероприятий</a:t>
            </a:r>
            <a:r>
              <a:rPr sz="1000" dirty="0">
                <a:latin typeface="Calibri"/>
                <a:cs typeface="Calibri"/>
              </a:rPr>
              <a:t> по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развитию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инклюзивного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образования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86761" y="502158"/>
            <a:ext cx="2842260" cy="2083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Рабочая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программа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воспитания</a:t>
            </a:r>
            <a:endParaRPr sz="9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Календарный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план</a:t>
            </a:r>
            <a:r>
              <a:rPr sz="900" spc="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воспитательной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работы</a:t>
            </a:r>
            <a:endParaRPr sz="9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Советник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по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воспитанию</a:t>
            </a:r>
            <a:endParaRPr sz="9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Штаб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воспитательной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работы</a:t>
            </a:r>
            <a:endParaRPr sz="900">
              <a:latin typeface="Calibri"/>
              <a:cs typeface="Calibri"/>
            </a:endParaRPr>
          </a:p>
          <a:p>
            <a:pPr marL="241300" marR="523875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Единые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подходы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работе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с</a:t>
            </a:r>
            <a:r>
              <a:rPr sz="900" spc="-10" dirty="0">
                <a:latin typeface="Calibri"/>
                <a:cs typeface="Calibri"/>
              </a:rPr>
              <a:t> родительским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сообществом</a:t>
            </a:r>
            <a:endParaRPr sz="900">
              <a:latin typeface="Calibri"/>
              <a:cs typeface="Calibri"/>
            </a:endParaRPr>
          </a:p>
          <a:p>
            <a:pPr marL="241300" marR="501015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Комната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детских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инициатив/ученического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самоуправления</a:t>
            </a:r>
            <a:endParaRPr sz="900">
              <a:latin typeface="Calibri"/>
              <a:cs typeface="Calibri"/>
            </a:endParaRPr>
          </a:p>
          <a:p>
            <a:pPr marL="241300" marR="334645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spc="-10" dirty="0">
                <a:latin typeface="Calibri"/>
                <a:cs typeface="Calibri"/>
              </a:rPr>
              <a:t>Государственная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символика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(флаг,</a:t>
            </a:r>
            <a:r>
              <a:rPr sz="900" spc="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герб,</a:t>
            </a:r>
            <a:r>
              <a:rPr sz="900" spc="3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гимн)</a:t>
            </a:r>
            <a:r>
              <a:rPr sz="900" dirty="0">
                <a:latin typeface="Calibri"/>
                <a:cs typeface="Calibri"/>
              </a:rPr>
              <a:t> (официальные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церемонии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и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торжественные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мероприятия)</a:t>
            </a:r>
            <a:endParaRPr sz="9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Ученическое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самоуправление</a:t>
            </a:r>
            <a:endParaRPr sz="90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Детские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и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молодежные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общественные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объединения</a:t>
            </a:r>
            <a:r>
              <a:rPr sz="900" dirty="0">
                <a:latin typeface="Calibri"/>
                <a:cs typeface="Calibri"/>
              </a:rPr>
              <a:t> (РДШ,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«Юнармия»,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«Большая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перемена»,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«Орлята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900" spc="-10" dirty="0">
                <a:latin typeface="Calibri"/>
                <a:cs typeface="Calibri"/>
              </a:rPr>
              <a:t>России»)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86761" y="2560065"/>
            <a:ext cx="2553970" cy="711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AutoNum type="arabicPeriod" startAt="10"/>
              <a:tabLst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Программы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краеведения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и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школьного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туризма</a:t>
            </a:r>
            <a:endParaRPr sz="900">
              <a:latin typeface="Calibri"/>
              <a:cs typeface="Calibri"/>
            </a:endParaRPr>
          </a:p>
          <a:p>
            <a:pPr marL="241300" marR="207010" indent="-228600">
              <a:lnSpc>
                <a:spcPct val="100000"/>
              </a:lnSpc>
              <a:buAutoNum type="arabicPeriod" startAt="10"/>
              <a:tabLst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Повышение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квалификации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педагогических</a:t>
            </a:r>
            <a:r>
              <a:rPr sz="900" dirty="0">
                <a:latin typeface="Calibri"/>
                <a:cs typeface="Calibri"/>
              </a:rPr>
              <a:t> работников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в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сфере</a:t>
            </a:r>
            <a:r>
              <a:rPr sz="900" spc="-10" dirty="0">
                <a:latin typeface="Calibri"/>
                <a:cs typeface="Calibri"/>
              </a:rPr>
              <a:t> воспитания</a:t>
            </a:r>
            <a:endParaRPr sz="9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10"/>
              <a:tabLst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Подходы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оценке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качества</a:t>
            </a:r>
            <a:r>
              <a:rPr sz="900" spc="-25" dirty="0">
                <a:latin typeface="Calibri"/>
                <a:cs typeface="Calibri"/>
              </a:rPr>
              <a:t> ВР</a:t>
            </a:r>
            <a:endParaRPr sz="9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10"/>
              <a:tabLst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Волонтёрское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движение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001261" y="4121658"/>
            <a:ext cx="2897505" cy="2006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213995" indent="-22860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Единые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инструменты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мониторинга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здоровья обучающихся</a:t>
            </a:r>
            <a:endParaRPr sz="100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Единые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рекомендации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по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здоровьесбережению </a:t>
            </a:r>
            <a:r>
              <a:rPr sz="1000" dirty="0">
                <a:latin typeface="Calibri"/>
                <a:cs typeface="Calibri"/>
              </a:rPr>
              <a:t>в</a:t>
            </a:r>
            <a:r>
              <a:rPr sz="1000" spc="-3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школе,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в</a:t>
            </a:r>
            <a:r>
              <a:rPr sz="1000" spc="-3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том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числе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при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занятиях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за</a:t>
            </a:r>
            <a:r>
              <a:rPr sz="1000" spc="-25" dirty="0">
                <a:latin typeface="Calibri"/>
                <a:cs typeface="Calibri"/>
              </a:rPr>
              <a:t> ПК</a:t>
            </a:r>
            <a:endParaRPr sz="1000">
              <a:latin typeface="Calibri"/>
              <a:cs typeface="Calibri"/>
            </a:endParaRPr>
          </a:p>
          <a:p>
            <a:pPr marL="241300" marR="80645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Психогигиенические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3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психопрофилактические мероприятия,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ограничение </a:t>
            </a:r>
            <a:r>
              <a:rPr sz="1000" spc="-10" dirty="0">
                <a:latin typeface="Calibri"/>
                <a:cs typeface="Calibri"/>
              </a:rPr>
              <a:t>использования </a:t>
            </a:r>
            <a:r>
              <a:rPr sz="1000" dirty="0">
                <a:latin typeface="Calibri"/>
                <a:cs typeface="Calibri"/>
              </a:rPr>
              <a:t>мобильных</a:t>
            </a:r>
            <a:r>
              <a:rPr sz="1000" spc="-5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телефонов</a:t>
            </a:r>
            <a:endParaRPr sz="1000">
              <a:latin typeface="Calibri"/>
              <a:cs typeface="Calibri"/>
            </a:endParaRPr>
          </a:p>
          <a:p>
            <a:pPr marL="241300" marR="16002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Профилактика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употребления</a:t>
            </a:r>
            <a:r>
              <a:rPr sz="1000" spc="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ПАВ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(наркотики, </a:t>
            </a:r>
            <a:r>
              <a:rPr sz="1000" dirty="0">
                <a:latin typeface="Calibri"/>
                <a:cs typeface="Calibri"/>
              </a:rPr>
              <a:t>алкоголь,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табак)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Популяризация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выполнения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норм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ГТО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Медицинское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сопровождение,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вакцинация</a:t>
            </a:r>
            <a:endParaRPr sz="1000">
              <a:latin typeface="Calibri"/>
              <a:cs typeface="Calibri"/>
            </a:endParaRPr>
          </a:p>
          <a:p>
            <a:pPr marL="241300" marR="16383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Летний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оздоровительный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лагерь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(в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том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числе тематические</a:t>
            </a:r>
            <a:r>
              <a:rPr sz="1000" spc="3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смены)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001261" y="6103111"/>
            <a:ext cx="309245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40665" algn="l"/>
              </a:tabLst>
            </a:pPr>
            <a:r>
              <a:rPr sz="1000" spc="-25" dirty="0">
                <a:latin typeface="Calibri"/>
                <a:cs typeface="Calibri"/>
              </a:rPr>
              <a:t>8.</a:t>
            </a:r>
            <a:r>
              <a:rPr sz="1000" dirty="0">
                <a:latin typeface="Calibri"/>
                <a:cs typeface="Calibri"/>
              </a:rPr>
              <a:t>	Доступность</a:t>
            </a:r>
            <a:r>
              <a:rPr sz="1000" spc="3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спортивной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инфраструктуры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для</a:t>
            </a:r>
            <a:r>
              <a:rPr sz="1000" spc="2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семей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dirty="0">
                <a:latin typeface="Calibri"/>
                <a:cs typeface="Calibri"/>
              </a:rPr>
              <a:t>с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детьми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(во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внеклассное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время)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001261" y="6408216"/>
            <a:ext cx="2785110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AutoNum type="arabicPeriod" startAt="9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Школьные</a:t>
            </a:r>
            <a:r>
              <a:rPr sz="1000" spc="-10" dirty="0">
                <a:latin typeface="Calibri"/>
                <a:cs typeface="Calibri"/>
              </a:rPr>
              <a:t> спортивные</a:t>
            </a:r>
            <a:r>
              <a:rPr sz="100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команды</a:t>
            </a:r>
            <a:endParaRPr sz="100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AutoNum type="arabicPeriod" startAt="9"/>
              <a:tabLst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Горячее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питание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(единое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меню,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родительский контроль)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082032" y="1425321"/>
            <a:ext cx="2172335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Calibri"/>
                <a:cs typeface="Calibri"/>
              </a:rPr>
              <a:t>совместно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с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колледжами,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вузами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5"/>
              <a:tabLst>
                <a:tab pos="240665" algn="l"/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Психологическое</a:t>
            </a:r>
            <a:r>
              <a:rPr sz="1000" spc="5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4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тьюторское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dirty="0">
                <a:latin typeface="Calibri"/>
                <a:cs typeface="Calibri"/>
              </a:rPr>
              <a:t>сопровождение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выбора</a:t>
            </a:r>
            <a:r>
              <a:rPr sz="1000" spc="-6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профессии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6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Вовлечение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семьи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spc="-50" dirty="0">
                <a:latin typeface="Calibri"/>
                <a:cs typeface="Calibri"/>
              </a:rPr>
              <a:t>в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spc="-10" dirty="0">
                <a:latin typeface="Calibri"/>
                <a:cs typeface="Calibri"/>
              </a:rPr>
              <a:t>профориентационный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процесс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056632" y="358267"/>
            <a:ext cx="2503170" cy="109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6700" marR="699135" indent="-22860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266065" algn="l"/>
                <a:tab pos="266700" algn="l"/>
              </a:tabLst>
            </a:pPr>
            <a:r>
              <a:rPr sz="1000" dirty="0">
                <a:latin typeface="Calibri"/>
                <a:cs typeface="Calibri"/>
              </a:rPr>
              <a:t>Система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профпроб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в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разных профессиях</a:t>
            </a:r>
            <a:endParaRPr sz="1000">
              <a:latin typeface="Calibri"/>
              <a:cs typeface="Calibri"/>
            </a:endParaRPr>
          </a:p>
          <a:p>
            <a:pPr marL="266700" marR="243204" indent="-228600">
              <a:lnSpc>
                <a:spcPct val="100000"/>
              </a:lnSpc>
              <a:buAutoNum type="arabicPeriod"/>
              <a:tabLst>
                <a:tab pos="266065" algn="l"/>
                <a:tab pos="266700" algn="l"/>
              </a:tabLst>
            </a:pPr>
            <a:r>
              <a:rPr sz="1000" spc="-10" dirty="0">
                <a:latin typeface="Calibri"/>
                <a:cs typeface="Calibri"/>
              </a:rPr>
              <a:t>Тематические</a:t>
            </a:r>
            <a:r>
              <a:rPr sz="1000" spc="3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экскурсии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события</a:t>
            </a:r>
            <a:r>
              <a:rPr sz="1000" spc="25" dirty="0">
                <a:latin typeface="Calibri"/>
                <a:cs typeface="Calibri"/>
              </a:rPr>
              <a:t> </a:t>
            </a:r>
            <a:r>
              <a:rPr sz="1000" spc="-50" dirty="0">
                <a:latin typeface="Calibri"/>
                <a:cs typeface="Calibri"/>
              </a:rPr>
              <a:t>с</a:t>
            </a:r>
            <a:r>
              <a:rPr sz="1000" dirty="0">
                <a:latin typeface="Calibri"/>
                <a:cs typeface="Calibri"/>
              </a:rPr>
              <a:t> участием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профессиональных</a:t>
            </a:r>
            <a:endParaRPr sz="1000">
              <a:latin typeface="Calibri"/>
              <a:cs typeface="Calibri"/>
            </a:endParaRPr>
          </a:p>
          <a:p>
            <a:pPr marL="266700">
              <a:lnSpc>
                <a:spcPct val="100000"/>
              </a:lnSpc>
            </a:pPr>
            <a:r>
              <a:rPr sz="1000" dirty="0">
                <a:latin typeface="Calibri"/>
                <a:cs typeface="Calibri"/>
              </a:rPr>
              <a:t>сообществ,</a:t>
            </a:r>
            <a:r>
              <a:rPr sz="1000" spc="-3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бизнеса</a:t>
            </a:r>
            <a:endParaRPr sz="1000">
              <a:latin typeface="Calibri"/>
              <a:cs typeface="Calibri"/>
            </a:endParaRPr>
          </a:p>
          <a:p>
            <a:pPr marL="266700" indent="-228600">
              <a:lnSpc>
                <a:spcPct val="100000"/>
              </a:lnSpc>
              <a:buAutoNum type="arabicPeriod" startAt="3"/>
              <a:tabLst>
                <a:tab pos="266065" algn="l"/>
                <a:tab pos="266700" algn="l"/>
              </a:tabLst>
            </a:pPr>
            <a:r>
              <a:rPr sz="1000" spc="-10" dirty="0">
                <a:latin typeface="Calibri"/>
                <a:cs typeface="Calibri"/>
              </a:rPr>
              <a:t>Программа </a:t>
            </a:r>
            <a:r>
              <a:rPr sz="1000" dirty="0">
                <a:latin typeface="Calibri"/>
                <a:cs typeface="Calibri"/>
              </a:rPr>
              <a:t>«Билет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в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будущее»</a:t>
            </a:r>
            <a:endParaRPr sz="1000">
              <a:latin typeface="Calibri"/>
              <a:cs typeface="Calibri"/>
            </a:endParaRPr>
          </a:p>
          <a:p>
            <a:pPr marL="266700" indent="-228600">
              <a:lnSpc>
                <a:spcPct val="100000"/>
              </a:lnSpc>
              <a:buAutoNum type="arabicPeriod" startAt="3"/>
              <a:tabLst>
                <a:tab pos="266065" algn="l"/>
                <a:tab pos="266700" algn="l"/>
              </a:tabLst>
            </a:pPr>
            <a:r>
              <a:rPr sz="1000" dirty="0">
                <a:latin typeface="Calibri"/>
                <a:cs typeface="Calibri"/>
              </a:rPr>
              <a:t>Сетевые</a:t>
            </a:r>
            <a:r>
              <a:rPr sz="1000" spc="-5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программы</a:t>
            </a:r>
            <a:r>
              <a:rPr sz="1000" spc="-5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профориентации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350" spc="-37" baseline="-12345" dirty="0">
                <a:latin typeface="Calibri"/>
                <a:cs typeface="Calibri"/>
              </a:rPr>
              <a:t>7.</a:t>
            </a:r>
            <a:endParaRPr sz="1350" baseline="-12345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638033" y="1587500"/>
            <a:ext cx="189166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использования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мобильных</a:t>
            </a:r>
            <a:r>
              <a:rPr sz="900" spc="3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телефонов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409180" y="1998979"/>
            <a:ext cx="183642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100"/>
              </a:spcBef>
              <a:buAutoNum type="arabicPeriod" startAt="10"/>
              <a:tabLst>
                <a:tab pos="241935" algn="l"/>
              </a:tabLst>
            </a:pPr>
            <a:r>
              <a:rPr sz="900" dirty="0">
                <a:latin typeface="Calibri"/>
                <a:cs typeface="Calibri"/>
              </a:rPr>
              <a:t>Комплексная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безопасность</a:t>
            </a:r>
            <a:endParaRPr sz="90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buAutoNum type="arabicPeriod" startAt="10"/>
              <a:tabLst>
                <a:tab pos="241935" algn="l"/>
              </a:tabLst>
            </a:pPr>
            <a:r>
              <a:rPr sz="900" dirty="0">
                <a:latin typeface="Calibri"/>
                <a:cs typeface="Calibri"/>
              </a:rPr>
              <a:t>Единые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подходы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штатному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900" spc="-10" dirty="0">
                <a:latin typeface="Calibri"/>
                <a:cs typeface="Calibri"/>
              </a:rPr>
              <a:t>расписанию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(количество</a:t>
            </a:r>
            <a:r>
              <a:rPr sz="900" spc="-5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административного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638033" y="2547873"/>
            <a:ext cx="15697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персонала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на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контингент,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узкие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409180" y="2685034"/>
            <a:ext cx="14928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специалисты)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12.</a:t>
            </a:r>
            <a:r>
              <a:rPr sz="900" spc="44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Библиотека/Медиацентр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039736" y="4203013"/>
            <a:ext cx="1638935" cy="2616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240665" algn="l"/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Школа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полного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spc="-20" dirty="0">
                <a:latin typeface="Calibri"/>
                <a:cs typeface="Calibri"/>
              </a:rPr>
              <a:t>дня: </a:t>
            </a:r>
            <a:r>
              <a:rPr sz="1000" dirty="0">
                <a:latin typeface="Calibri"/>
                <a:cs typeface="Calibri"/>
              </a:rPr>
              <a:t>внеурочная</a:t>
            </a:r>
            <a:r>
              <a:rPr sz="1000" spc="-5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деятельность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-10" dirty="0">
                <a:latin typeface="Calibri"/>
                <a:cs typeface="Calibri"/>
              </a:rPr>
              <a:t> дополнительное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5"/>
              </a:spcBef>
            </a:pPr>
            <a:r>
              <a:rPr sz="1000" spc="-10" dirty="0">
                <a:latin typeface="Calibri"/>
                <a:cs typeface="Calibri"/>
              </a:rPr>
              <a:t>образование</a:t>
            </a:r>
            <a:endParaRPr sz="1000">
              <a:latin typeface="Calibri"/>
              <a:cs typeface="Calibri"/>
            </a:endParaRPr>
          </a:p>
          <a:p>
            <a:pPr marL="241300" marR="116205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Система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конкурсов, </a:t>
            </a:r>
            <a:r>
              <a:rPr sz="1000" dirty="0">
                <a:latin typeface="Calibri"/>
                <a:cs typeface="Calibri"/>
              </a:rPr>
              <a:t>фестивалей,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олимпиад, конференций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«Большая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перемена»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Школьный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хор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Школьный</a:t>
            </a:r>
            <a:r>
              <a:rPr sz="1000" spc="-6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театр</a:t>
            </a:r>
            <a:endParaRPr sz="1000">
              <a:latin typeface="Calibri"/>
              <a:cs typeface="Calibri"/>
            </a:endParaRPr>
          </a:p>
          <a:p>
            <a:pPr marL="241300" marR="36830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Школьный</a:t>
            </a:r>
            <a:r>
              <a:rPr sz="1000" spc="-6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музыкальный коллектив</a:t>
            </a:r>
            <a:endParaRPr sz="1000">
              <a:latin typeface="Calibri"/>
              <a:cs typeface="Calibri"/>
            </a:endParaRPr>
          </a:p>
          <a:p>
            <a:pPr marL="241300" marR="125730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Школьный</a:t>
            </a:r>
            <a:r>
              <a:rPr sz="1000" spc="-3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пресс-</a:t>
            </a:r>
            <a:r>
              <a:rPr sz="1000" spc="-20" dirty="0">
                <a:latin typeface="Calibri"/>
                <a:cs typeface="Calibri"/>
              </a:rPr>
              <a:t>центр </a:t>
            </a:r>
            <a:r>
              <a:rPr sz="1000" spc="-10" dirty="0">
                <a:latin typeface="Calibri"/>
                <a:cs typeface="Calibri"/>
              </a:rPr>
              <a:t>(телевидение,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газета, журнал)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2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Школьный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музей</a:t>
            </a:r>
            <a:r>
              <a:rPr sz="1000" spc="-50" dirty="0">
                <a:latin typeface="Calibri"/>
                <a:cs typeface="Calibri"/>
              </a:rPr>
              <a:t> и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spc="-10" dirty="0">
                <a:latin typeface="Calibri"/>
                <a:cs typeface="Calibri"/>
              </a:rPr>
              <a:t>музейная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педагогика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377696" y="2514473"/>
            <a:ext cx="7778750" cy="1751964"/>
            <a:chOff x="1377696" y="2514473"/>
            <a:chExt cx="7778750" cy="1751964"/>
          </a:xfrm>
        </p:grpSpPr>
        <p:sp>
          <p:nvSpPr>
            <p:cNvPr id="34" name="object 34"/>
            <p:cNvSpPr/>
            <p:nvPr/>
          </p:nvSpPr>
          <p:spPr>
            <a:xfrm>
              <a:off x="1672590" y="2529078"/>
              <a:ext cx="7232650" cy="1722755"/>
            </a:xfrm>
            <a:custGeom>
              <a:avLst/>
              <a:gdLst/>
              <a:ahLst/>
              <a:cxnLst/>
              <a:rect l="l" t="t" r="r" b="b"/>
              <a:pathLst>
                <a:path w="7232650" h="1722754">
                  <a:moveTo>
                    <a:pt x="0" y="1117092"/>
                  </a:moveTo>
                  <a:lnTo>
                    <a:pt x="0" y="1260602"/>
                  </a:lnTo>
                </a:path>
                <a:path w="7232650" h="1722754">
                  <a:moveTo>
                    <a:pt x="3381756" y="1395984"/>
                  </a:moveTo>
                  <a:lnTo>
                    <a:pt x="3381756" y="1616710"/>
                  </a:lnTo>
                </a:path>
                <a:path w="7232650" h="1722754">
                  <a:moveTo>
                    <a:pt x="6152388" y="1402080"/>
                  </a:moveTo>
                  <a:lnTo>
                    <a:pt x="6152388" y="1722628"/>
                  </a:lnTo>
                </a:path>
                <a:path w="7232650" h="1722754">
                  <a:moveTo>
                    <a:pt x="1903476" y="469392"/>
                  </a:moveTo>
                  <a:lnTo>
                    <a:pt x="1903476" y="685419"/>
                  </a:lnTo>
                </a:path>
                <a:path w="7232650" h="1722754">
                  <a:moveTo>
                    <a:pt x="4783836" y="361188"/>
                  </a:moveTo>
                  <a:lnTo>
                    <a:pt x="4783836" y="541147"/>
                  </a:lnTo>
                </a:path>
                <a:path w="7232650" h="1722754">
                  <a:moveTo>
                    <a:pt x="7231380" y="0"/>
                  </a:moveTo>
                  <a:lnTo>
                    <a:pt x="7232269" y="395986"/>
                  </a:lnTo>
                </a:path>
              </a:pathLst>
            </a:custGeom>
            <a:ln w="28956">
              <a:solidFill>
                <a:srgbClr val="5597D2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7696" y="2586228"/>
              <a:ext cx="586740" cy="58826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57461" y="3752503"/>
              <a:ext cx="438377" cy="407877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695943" y="3707892"/>
              <a:ext cx="460248" cy="461772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175248" y="3662172"/>
              <a:ext cx="566927" cy="566927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870624" y="2978826"/>
              <a:ext cx="383691" cy="369480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536180" y="2828544"/>
              <a:ext cx="530351" cy="530351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1038860" y="920877"/>
            <a:ext cx="93154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8000"/>
                </a:solidFill>
                <a:latin typeface="Arial"/>
                <a:cs typeface="Arial"/>
              </a:rPr>
              <a:t>Базовый</a:t>
            </a:r>
            <a:endParaRPr sz="16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038860" y="1073277"/>
            <a:ext cx="8655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8000"/>
                </a:solidFill>
                <a:latin typeface="Arial"/>
                <a:cs typeface="Arial"/>
              </a:rPr>
              <a:t>уровень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43" name="object 4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02587" y="712723"/>
            <a:ext cx="636435" cy="615880"/>
          </a:xfrm>
          <a:prstGeom prst="rect">
            <a:avLst/>
          </a:prstGeom>
        </p:spPr>
      </p:pic>
      <p:sp>
        <p:nvSpPr>
          <p:cNvPr id="44" name="object 44"/>
          <p:cNvSpPr txBox="1"/>
          <p:nvPr/>
        </p:nvSpPr>
        <p:spPr>
          <a:xfrm>
            <a:off x="1118412" y="1515617"/>
            <a:ext cx="8540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Средний</a:t>
            </a:r>
            <a:endParaRPr sz="16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118412" y="1667713"/>
            <a:ext cx="7886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уровень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46" name="object 4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22249" y="1307338"/>
            <a:ext cx="700278" cy="617880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8412" y="2061717"/>
            <a:ext cx="7734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Полный</a:t>
            </a:r>
            <a:endParaRPr sz="16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118412" y="2214117"/>
            <a:ext cx="7886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уровень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422249" y="1853310"/>
            <a:ext cx="8644255" cy="1754505"/>
            <a:chOff x="422249" y="1853310"/>
            <a:chExt cx="8644255" cy="1754505"/>
          </a:xfrm>
        </p:grpSpPr>
        <p:pic>
          <p:nvPicPr>
            <p:cNvPr id="50" name="object 5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2249" y="1853310"/>
              <a:ext cx="700278" cy="617880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904731" y="3445763"/>
              <a:ext cx="161544" cy="161544"/>
            </a:xfrm>
            <a:prstGeom prst="rect">
              <a:avLst/>
            </a:prstGeom>
          </p:spPr>
        </p:pic>
      </p:grpSp>
      <p:sp>
        <p:nvSpPr>
          <p:cNvPr id="52" name="object 52"/>
          <p:cNvSpPr txBox="1"/>
          <p:nvPr/>
        </p:nvSpPr>
        <p:spPr>
          <a:xfrm>
            <a:off x="11823572" y="6468871"/>
            <a:ext cx="14605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808080"/>
                </a:solidFill>
                <a:latin typeface="Arial"/>
                <a:cs typeface="Arial"/>
              </a:rPr>
              <a:t>5</a:t>
            </a:r>
            <a:endParaRPr sz="17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9586721" y="4171315"/>
            <a:ext cx="1653539" cy="2616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528955" indent="-22860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Единое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штатное расписание.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Развитие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и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повышение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spc="-10" dirty="0">
                <a:latin typeface="Calibri"/>
                <a:cs typeface="Calibri"/>
              </a:rPr>
              <a:t>квалификации.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3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Школьная</a:t>
            </a:r>
            <a:r>
              <a:rPr sz="1000" spc="-4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команда.</a:t>
            </a:r>
            <a:endParaRPr sz="1000">
              <a:latin typeface="Calibri"/>
              <a:cs typeface="Calibri"/>
            </a:endParaRPr>
          </a:p>
          <a:p>
            <a:pPr marL="241300" marR="537845" indent="-228600">
              <a:lnSpc>
                <a:spcPct val="100000"/>
              </a:lnSpc>
              <a:buAutoNum type="arabicPeriod" startAt="3"/>
              <a:tabLst>
                <a:tab pos="240665" algn="l"/>
                <a:tab pos="241300" algn="l"/>
              </a:tabLst>
            </a:pPr>
            <a:r>
              <a:rPr sz="1000" spc="-10" dirty="0">
                <a:latin typeface="Calibri"/>
                <a:cs typeface="Calibri"/>
              </a:rPr>
              <a:t>Методическое сопровождение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dirty="0">
                <a:latin typeface="Calibri"/>
                <a:cs typeface="Calibri"/>
              </a:rPr>
              <a:t>педагогического</a:t>
            </a:r>
            <a:r>
              <a:rPr sz="1000" spc="-6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состава.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5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Система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наставничества.</a:t>
            </a:r>
            <a:endParaRPr sz="1000">
              <a:latin typeface="Calibri"/>
              <a:cs typeface="Calibri"/>
            </a:endParaRPr>
          </a:p>
          <a:p>
            <a:pPr marL="241300" marR="140335" indent="-228600">
              <a:lnSpc>
                <a:spcPct val="100000"/>
              </a:lnSpc>
              <a:buAutoNum type="arabicPeriod" startAt="5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Участие</a:t>
            </a:r>
            <a:r>
              <a:rPr sz="1000" spc="-4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педагогов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spc="-50" dirty="0">
                <a:latin typeface="Calibri"/>
                <a:cs typeface="Calibri"/>
              </a:rPr>
              <a:t>в</a:t>
            </a:r>
            <a:r>
              <a:rPr sz="1000" spc="-10" dirty="0">
                <a:latin typeface="Calibri"/>
                <a:cs typeface="Calibri"/>
              </a:rPr>
              <a:t> конкурсном</a:t>
            </a:r>
            <a:r>
              <a:rPr sz="1000" spc="3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движении.</a:t>
            </a:r>
            <a:endParaRPr sz="1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5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Единый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реестр</a:t>
            </a:r>
            <a:endParaRPr sz="1000">
              <a:latin typeface="Calibri"/>
              <a:cs typeface="Calibri"/>
            </a:endParaRPr>
          </a:p>
          <a:p>
            <a:pPr marL="241300" marR="363220">
              <a:lnSpc>
                <a:spcPct val="100000"/>
              </a:lnSpc>
              <a:spcBef>
                <a:spcPts val="5"/>
              </a:spcBef>
            </a:pPr>
            <a:r>
              <a:rPr sz="1000" spc="-10" dirty="0">
                <a:latin typeface="Calibri"/>
                <a:cs typeface="Calibri"/>
              </a:rPr>
              <a:t>профессиональных конкурсов</a:t>
            </a:r>
            <a:endParaRPr sz="100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AutoNum type="arabicPeriod" startAt="8"/>
              <a:tabLst>
                <a:tab pos="240665" algn="l"/>
                <a:tab pos="241300" algn="l"/>
              </a:tabLst>
            </a:pPr>
            <a:r>
              <a:rPr sz="1000" dirty="0">
                <a:latin typeface="Calibri"/>
                <a:cs typeface="Calibri"/>
              </a:rPr>
              <a:t>Система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материального </a:t>
            </a:r>
            <a:r>
              <a:rPr sz="1000" spc="-50" dirty="0">
                <a:latin typeface="Calibri"/>
                <a:cs typeface="Calibri"/>
              </a:rPr>
              <a:t>и</a:t>
            </a:r>
            <a:r>
              <a:rPr sz="1000" spc="-10" dirty="0">
                <a:latin typeface="Calibri"/>
                <a:cs typeface="Calibri"/>
              </a:rPr>
              <a:t> нематериального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00" spc="-10" dirty="0">
                <a:latin typeface="Calibri"/>
                <a:cs typeface="Calibri"/>
              </a:rPr>
              <a:t>стимулирования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9793605" y="3666871"/>
            <a:ext cx="8242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УЧИТЕЛЬ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205740" y="3410711"/>
            <a:ext cx="11146790" cy="789940"/>
            <a:chOff x="205740" y="3410711"/>
            <a:chExt cx="11146790" cy="789940"/>
          </a:xfrm>
        </p:grpSpPr>
        <p:sp>
          <p:nvSpPr>
            <p:cNvPr id="56" name="object 56"/>
            <p:cNvSpPr/>
            <p:nvPr/>
          </p:nvSpPr>
          <p:spPr>
            <a:xfrm>
              <a:off x="10272521" y="4005833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59"/>
                  </a:lnTo>
                </a:path>
              </a:pathLst>
            </a:custGeom>
            <a:ln w="28956">
              <a:solidFill>
                <a:srgbClr val="5597D2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5740" y="3445763"/>
              <a:ext cx="163068" cy="16154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189208" y="3410711"/>
              <a:ext cx="163068" cy="161543"/>
            </a:xfrm>
            <a:prstGeom prst="rect">
              <a:avLst/>
            </a:prstGeom>
          </p:spPr>
        </p:pic>
      </p:grpSp>
      <p:sp>
        <p:nvSpPr>
          <p:cNvPr id="59" name="object 59"/>
          <p:cNvSpPr txBox="1"/>
          <p:nvPr/>
        </p:nvSpPr>
        <p:spPr>
          <a:xfrm>
            <a:off x="9946893" y="2859404"/>
            <a:ext cx="4826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Webdings"/>
                <a:cs typeface="Webdings"/>
              </a:rPr>
              <a:t></a:t>
            </a:r>
            <a:endParaRPr sz="3600">
              <a:latin typeface="Webdings"/>
              <a:cs typeface="Webdings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0640314" y="2844799"/>
            <a:ext cx="112141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6850" marR="5080" indent="-184785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Calibri"/>
                <a:cs typeface="Calibri"/>
              </a:rPr>
              <a:t>ШКОЛЬНЫЙ КЛИМАТ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10128504" y="2673857"/>
            <a:ext cx="1781810" cy="933450"/>
            <a:chOff x="10128504" y="2673857"/>
            <a:chExt cx="1781810" cy="933450"/>
          </a:xfrm>
        </p:grpSpPr>
        <p:sp>
          <p:nvSpPr>
            <p:cNvPr id="62" name="object 62"/>
            <p:cNvSpPr/>
            <p:nvPr/>
          </p:nvSpPr>
          <p:spPr>
            <a:xfrm>
              <a:off x="11136630" y="2673857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58"/>
                  </a:lnTo>
                </a:path>
              </a:pathLst>
            </a:custGeom>
            <a:ln w="28956">
              <a:solidFill>
                <a:srgbClr val="5597D2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504" y="3445763"/>
              <a:ext cx="163068" cy="16154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746992" y="3445763"/>
              <a:ext cx="163067" cy="161544"/>
            </a:xfrm>
            <a:prstGeom prst="rect">
              <a:avLst/>
            </a:prstGeom>
          </p:spPr>
        </p:pic>
      </p:grpSp>
      <p:sp>
        <p:nvSpPr>
          <p:cNvPr id="65" name="object 65"/>
          <p:cNvSpPr txBox="1"/>
          <p:nvPr/>
        </p:nvSpPr>
        <p:spPr>
          <a:xfrm>
            <a:off x="11099038" y="3654678"/>
            <a:ext cx="432434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Webdings"/>
                <a:cs typeface="Webdings"/>
              </a:rPr>
              <a:t></a:t>
            </a:r>
            <a:endParaRPr sz="3200">
              <a:latin typeface="Webdings"/>
              <a:cs typeface="Webdings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7409180" y="215645"/>
            <a:ext cx="21729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222885" indent="-22923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241300" algn="l"/>
                <a:tab pos="241935" algn="l"/>
              </a:tabLst>
            </a:pPr>
            <a:r>
              <a:rPr sz="900" dirty="0">
                <a:latin typeface="Calibri"/>
                <a:cs typeface="Calibri"/>
              </a:rPr>
              <a:t>Трансформируемое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зонированное</a:t>
            </a:r>
            <a:r>
              <a:rPr sz="900" dirty="0">
                <a:latin typeface="Calibri"/>
                <a:cs typeface="Calibri"/>
              </a:rPr>
              <a:t> пространство,</a:t>
            </a:r>
            <a:r>
              <a:rPr sz="900" spc="-5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архитектурная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доступность</a:t>
            </a:r>
            <a:endParaRPr sz="90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buAutoNum type="arabicPeriod"/>
              <a:tabLst>
                <a:tab pos="241300" algn="l"/>
                <a:tab pos="241935" algn="l"/>
              </a:tabLst>
            </a:pPr>
            <a:r>
              <a:rPr sz="900" dirty="0">
                <a:latin typeface="Calibri"/>
                <a:cs typeface="Calibri"/>
              </a:rPr>
              <a:t>ЦОС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(поддержка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всех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активностей)</a:t>
            </a:r>
            <a:endParaRPr sz="90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buAutoNum type="arabicPeriod"/>
              <a:tabLst>
                <a:tab pos="241300" algn="l"/>
                <a:tab pos="241935" algn="l"/>
              </a:tabLst>
            </a:pPr>
            <a:r>
              <a:rPr sz="900" spc="-10" dirty="0">
                <a:latin typeface="Calibri"/>
                <a:cs typeface="Calibri"/>
              </a:rPr>
              <a:t>Кванториум/Точка</a:t>
            </a:r>
            <a:r>
              <a:rPr sz="900" spc="10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роста</a:t>
            </a:r>
            <a:endParaRPr sz="90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buAutoNum type="arabicPeriod"/>
              <a:tabLst>
                <a:tab pos="241300" algn="l"/>
                <a:tab pos="241935" algn="l"/>
              </a:tabLst>
            </a:pPr>
            <a:r>
              <a:rPr sz="900" dirty="0">
                <a:latin typeface="Calibri"/>
                <a:cs typeface="Calibri"/>
              </a:rPr>
              <a:t>Сцена</a:t>
            </a:r>
            <a:r>
              <a:rPr sz="900" spc="-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(театр, конференция,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spc="-55" dirty="0">
                <a:latin typeface="Calibri"/>
                <a:cs typeface="Calibri"/>
              </a:rPr>
              <a:t>фестивал</a:t>
            </a:r>
            <a:r>
              <a:rPr sz="1350" spc="-82" baseline="3086" dirty="0">
                <a:latin typeface="Calibri"/>
                <a:cs typeface="Calibri"/>
              </a:rPr>
              <a:t>3</a:t>
            </a:r>
            <a:r>
              <a:rPr sz="900" spc="-55" dirty="0">
                <a:latin typeface="Calibri"/>
                <a:cs typeface="Calibri"/>
              </a:rPr>
              <a:t>ь</a:t>
            </a:r>
            <a:r>
              <a:rPr sz="1350" spc="-82" baseline="3086" dirty="0">
                <a:latin typeface="Calibri"/>
                <a:cs typeface="Calibri"/>
              </a:rPr>
              <a:t>.</a:t>
            </a:r>
            <a:r>
              <a:rPr sz="900" spc="-55" dirty="0">
                <a:latin typeface="Calibri"/>
                <a:cs typeface="Calibri"/>
              </a:rPr>
              <a:t>)</a:t>
            </a:r>
            <a:endParaRPr sz="90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buAutoNum type="arabicPeriod"/>
              <a:tabLst>
                <a:tab pos="241300" algn="l"/>
                <a:tab pos="241935" algn="l"/>
              </a:tabLst>
            </a:pPr>
            <a:r>
              <a:rPr sz="900" spc="-10" dirty="0">
                <a:latin typeface="Calibri"/>
                <a:cs typeface="Calibri"/>
              </a:rPr>
              <a:t>Спортивная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инфраструктура</a:t>
            </a:r>
            <a:endParaRPr sz="900">
              <a:latin typeface="Calibri"/>
              <a:cs typeface="Calibri"/>
            </a:endParaRPr>
          </a:p>
          <a:p>
            <a:pPr marL="241300" marR="768985" indent="-229235">
              <a:lnSpc>
                <a:spcPct val="100000"/>
              </a:lnSpc>
              <a:buAutoNum type="arabicPeriod"/>
              <a:tabLst>
                <a:tab pos="241300" algn="l"/>
                <a:tab pos="241935" algn="l"/>
              </a:tabLst>
            </a:pPr>
            <a:r>
              <a:rPr sz="900" dirty="0">
                <a:latin typeface="Calibri"/>
                <a:cs typeface="Calibri"/>
              </a:rPr>
              <a:t>Школьное</a:t>
            </a:r>
            <a:r>
              <a:rPr sz="900" spc="-20" dirty="0">
                <a:latin typeface="Calibri"/>
                <a:cs typeface="Calibri"/>
              </a:rPr>
              <a:t> кафе</a:t>
            </a:r>
            <a:r>
              <a:rPr sz="900" dirty="0">
                <a:latin typeface="Calibri"/>
                <a:cs typeface="Calibri"/>
              </a:rPr>
              <a:t> Школьный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сад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(огород)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241300" algn="l"/>
              </a:tabLst>
            </a:pPr>
            <a:r>
              <a:rPr sz="900" spc="-25" dirty="0">
                <a:latin typeface="Calibri"/>
                <a:cs typeface="Calibri"/>
              </a:rPr>
              <a:t>8.</a:t>
            </a:r>
            <a:r>
              <a:rPr sz="900" dirty="0">
                <a:latin typeface="Calibri"/>
                <a:cs typeface="Calibri"/>
              </a:rPr>
              <a:t>	«Белый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интернет»,</a:t>
            </a:r>
            <a:r>
              <a:rPr sz="900" spc="17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ограничение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7409180" y="1724659"/>
            <a:ext cx="21532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9235">
              <a:lnSpc>
                <a:spcPct val="100000"/>
              </a:lnSpc>
              <a:spcBef>
                <a:spcPts val="100"/>
              </a:spcBef>
              <a:tabLst>
                <a:tab pos="241300" algn="l"/>
                <a:tab pos="2052955" algn="l"/>
              </a:tabLst>
            </a:pPr>
            <a:r>
              <a:rPr sz="900" spc="-25" dirty="0">
                <a:latin typeface="Calibri"/>
                <a:cs typeface="Calibri"/>
              </a:rPr>
              <a:t>9.</a:t>
            </a:r>
            <a:r>
              <a:rPr sz="900" dirty="0">
                <a:latin typeface="Calibri"/>
                <a:cs typeface="Calibri"/>
              </a:rPr>
              <a:t>	</a:t>
            </a:r>
            <a:r>
              <a:rPr sz="900" spc="-10" dirty="0">
                <a:latin typeface="Calibri"/>
                <a:cs typeface="Calibri"/>
              </a:rPr>
              <a:t>Государственно-общественное</a:t>
            </a:r>
            <a:r>
              <a:rPr sz="900" dirty="0">
                <a:latin typeface="Calibri"/>
                <a:cs typeface="Calibri"/>
              </a:rPr>
              <a:t>	</a:t>
            </a:r>
            <a:r>
              <a:rPr sz="1350" spc="-37" baseline="3086" dirty="0">
                <a:latin typeface="Calibri"/>
                <a:cs typeface="Calibri"/>
              </a:rPr>
              <a:t>6.</a:t>
            </a:r>
            <a:r>
              <a:rPr sz="1350" baseline="3086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управление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9449816" y="70231"/>
            <a:ext cx="2698750" cy="2494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39370" indent="-2286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Психологический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комфорт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для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всех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(«социально-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педагогическая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служба»</a:t>
            </a:r>
            <a:r>
              <a:rPr sz="900" spc="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(психолог,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логопед,</a:t>
            </a:r>
            <a:r>
              <a:rPr sz="900" dirty="0">
                <a:latin typeface="Calibri"/>
                <a:cs typeface="Calibri"/>
              </a:rPr>
              <a:t> дефектолог,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медсестра).</a:t>
            </a:r>
            <a:endParaRPr sz="900">
              <a:latin typeface="Calibri"/>
              <a:cs typeface="Calibri"/>
            </a:endParaRPr>
          </a:p>
          <a:p>
            <a:pPr marL="241300" marR="255904" indent="-228600">
              <a:lnSpc>
                <a:spcPct val="100000"/>
              </a:lnSpc>
              <a:buAutoNum type="arabicPeriod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Кабинет</a:t>
            </a:r>
            <a:r>
              <a:rPr sz="900" spc="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педагога-психолога </a:t>
            </a:r>
            <a:r>
              <a:rPr sz="900" dirty="0">
                <a:latin typeface="Calibri"/>
                <a:cs typeface="Calibri"/>
              </a:rPr>
              <a:t>для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проведения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коррекционно-развивающих</a:t>
            </a:r>
            <a:r>
              <a:rPr sz="900" spc="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занятий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spc="-50" dirty="0">
                <a:latin typeface="Calibri"/>
                <a:cs typeface="Calibri"/>
              </a:rPr>
              <a:t>и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проведения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консультаций.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Антибуллинговые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программы.</a:t>
            </a:r>
            <a:endParaRPr sz="9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4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Зона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отдыха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(школа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полного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дня).</a:t>
            </a:r>
            <a:endParaRPr sz="9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AutoNum type="arabicPeriod" startAt="4"/>
              <a:tabLst>
                <a:tab pos="240665" algn="l"/>
                <a:tab pos="241300" algn="l"/>
              </a:tabLst>
            </a:pPr>
            <a:r>
              <a:rPr sz="900" dirty="0">
                <a:latin typeface="Calibri"/>
                <a:cs typeface="Calibri"/>
              </a:rPr>
              <a:t>Создание</a:t>
            </a:r>
            <a:r>
              <a:rPr sz="900" spc="-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«Центра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здоровья»</a:t>
            </a:r>
            <a:r>
              <a:rPr sz="900" spc="-5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(бассейн;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танцевальные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классы;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соляная</a:t>
            </a:r>
            <a:r>
              <a:rPr sz="900" spc="-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пещера;</a:t>
            </a:r>
            <a:r>
              <a:rPr sz="900" spc="18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кабинет</a:t>
            </a:r>
            <a:endParaRPr sz="900">
              <a:latin typeface="Calibri"/>
              <a:cs typeface="Calibri"/>
            </a:endParaRPr>
          </a:p>
          <a:p>
            <a:pPr marL="241300" marR="43815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«Наш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организм»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(изучение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питания);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скалодром;</a:t>
            </a:r>
            <a:r>
              <a:rPr sz="900" dirty="0">
                <a:latin typeface="Calibri"/>
                <a:cs typeface="Calibri"/>
              </a:rPr>
              <a:t> интерактивная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комната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(комната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тишины).</a:t>
            </a:r>
            <a:endParaRPr sz="900">
              <a:latin typeface="Calibri"/>
              <a:cs typeface="Calibri"/>
            </a:endParaRPr>
          </a:p>
          <a:p>
            <a:pPr marL="241300" marR="320675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Эмоциональная</a:t>
            </a:r>
            <a:r>
              <a:rPr sz="900" spc="-6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поддержка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в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период</a:t>
            </a:r>
            <a:r>
              <a:rPr sz="900" spc="-10" dirty="0">
                <a:latin typeface="Calibri"/>
                <a:cs typeface="Calibri"/>
              </a:rPr>
              <a:t> сдачи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экзаменов.</a:t>
            </a:r>
            <a:endParaRPr sz="900">
              <a:latin typeface="Calibri"/>
              <a:cs typeface="Calibri"/>
            </a:endParaRPr>
          </a:p>
          <a:p>
            <a:pPr marL="241300" marR="480695" indent="-228600">
              <a:lnSpc>
                <a:spcPct val="100000"/>
              </a:lnSpc>
              <a:tabLst>
                <a:tab pos="240665" algn="l"/>
              </a:tabLst>
            </a:pPr>
            <a:r>
              <a:rPr sz="900" spc="-25" dirty="0">
                <a:latin typeface="Calibri"/>
                <a:cs typeface="Calibri"/>
              </a:rPr>
              <a:t>7.</a:t>
            </a:r>
            <a:r>
              <a:rPr sz="900" dirty="0">
                <a:latin typeface="Calibri"/>
                <a:cs typeface="Calibri"/>
              </a:rPr>
              <a:t>	Креативные</a:t>
            </a:r>
            <a:r>
              <a:rPr sz="900" spc="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пространства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(специальные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наставники</a:t>
            </a:r>
            <a:r>
              <a:rPr sz="900" spc="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организуют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900" spc="-10" dirty="0">
                <a:latin typeface="Calibri"/>
                <a:cs typeface="Calibri"/>
              </a:rPr>
              <a:t>конкурсы/фестивали/конференции,</a:t>
            </a:r>
            <a:r>
              <a:rPr sz="900" spc="6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привлекают</a:t>
            </a:r>
            <a:r>
              <a:rPr sz="900" spc="125" dirty="0">
                <a:latin typeface="Calibri"/>
                <a:cs typeface="Calibri"/>
              </a:rPr>
              <a:t> </a:t>
            </a:r>
            <a:r>
              <a:rPr sz="900" spc="-50" dirty="0">
                <a:latin typeface="Calibri"/>
                <a:cs typeface="Calibri"/>
              </a:rPr>
              <a:t>к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подобной</a:t>
            </a:r>
            <a:r>
              <a:rPr sz="900" spc="-6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деятельности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учеников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).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23366" y="146050"/>
            <a:ext cx="63201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Знание:</a:t>
            </a:r>
            <a:r>
              <a:rPr sz="2400" spc="215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качество</a:t>
            </a:r>
            <a:r>
              <a:rPr sz="2400" spc="225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и</a:t>
            </a:r>
            <a:r>
              <a:rPr sz="2400" spc="280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031B83"/>
                </a:solidFill>
                <a:latin typeface="Verdana"/>
                <a:cs typeface="Verdana"/>
              </a:rPr>
              <a:t>объективность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2658" y="817879"/>
            <a:ext cx="40932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200" spc="2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единого</a:t>
            </a:r>
            <a:r>
              <a:rPr sz="1200" spc="2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образовательного</a:t>
            </a:r>
            <a:r>
              <a:rPr sz="1200" spc="2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пространства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(разрабатываемые</a:t>
            </a:r>
            <a:r>
              <a:rPr sz="1200" spc="2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документы)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58205" y="974216"/>
            <a:ext cx="8007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89204" y="1257363"/>
            <a:ext cx="11269980" cy="220979"/>
          </a:xfrm>
          <a:custGeom>
            <a:avLst/>
            <a:gdLst/>
            <a:ahLst/>
            <a:cxnLst/>
            <a:rect l="l" t="t" r="r" b="b"/>
            <a:pathLst>
              <a:path w="11269980" h="220980">
                <a:moveTo>
                  <a:pt x="11269853" y="0"/>
                </a:moveTo>
                <a:lnTo>
                  <a:pt x="0" y="0"/>
                </a:lnTo>
                <a:lnTo>
                  <a:pt x="0" y="220916"/>
                </a:lnTo>
                <a:lnTo>
                  <a:pt x="11269853" y="220916"/>
                </a:lnTo>
                <a:lnTo>
                  <a:pt x="11269853" y="0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0206990" y="1044702"/>
            <a:ext cx="617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52358" y="1044702"/>
            <a:ext cx="6438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0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9473183" y="765048"/>
            <a:ext cx="1659889" cy="149860"/>
            <a:chOff x="9473183" y="765048"/>
            <a:chExt cx="1659889" cy="149860"/>
          </a:xfrm>
        </p:grpSpPr>
        <p:sp>
          <p:nvSpPr>
            <p:cNvPr id="10" name="object 10"/>
            <p:cNvSpPr/>
            <p:nvPr/>
          </p:nvSpPr>
          <p:spPr>
            <a:xfrm>
              <a:off x="9473183" y="888492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9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98707" y="765048"/>
              <a:ext cx="108203" cy="108203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7210043" y="765048"/>
            <a:ext cx="1657985" cy="149860"/>
            <a:chOff x="7210043" y="765048"/>
            <a:chExt cx="1657985" cy="149860"/>
          </a:xfrm>
        </p:grpSpPr>
        <p:sp>
          <p:nvSpPr>
            <p:cNvPr id="13" name="object 13"/>
            <p:cNvSpPr/>
            <p:nvPr/>
          </p:nvSpPr>
          <p:spPr>
            <a:xfrm>
              <a:off x="7210043" y="888492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4">
                  <a:moveTo>
                    <a:pt x="0" y="0"/>
                  </a:moveTo>
                  <a:lnTo>
                    <a:pt x="1657984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994903" y="765048"/>
              <a:ext cx="108203" cy="108203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4945379" y="765048"/>
            <a:ext cx="1659889" cy="149860"/>
            <a:chOff x="4945379" y="765048"/>
            <a:chExt cx="1659889" cy="149860"/>
          </a:xfrm>
        </p:grpSpPr>
        <p:sp>
          <p:nvSpPr>
            <p:cNvPr id="16" name="object 16"/>
            <p:cNvSpPr/>
            <p:nvPr/>
          </p:nvSpPr>
          <p:spPr>
            <a:xfrm>
              <a:off x="4945379" y="888492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9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45379" y="765048"/>
              <a:ext cx="108203" cy="108203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330200" y="1513789"/>
            <a:ext cx="3287395" cy="458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49500"/>
              </a:lnSpc>
              <a:spcBef>
                <a:spcPts val="100"/>
              </a:spcBef>
              <a:buClr>
                <a:srgbClr val="031B83"/>
              </a:buClr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dirty="0"/>
              <a:t>	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Рабочие</a:t>
            </a:r>
            <a:r>
              <a:rPr sz="95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программы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50" spc="-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учебным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предметам,</a:t>
            </a:r>
            <a:r>
              <a:rPr sz="95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5" dirty="0">
                <a:solidFill>
                  <a:srgbClr val="031B83"/>
                </a:solidFill>
                <a:latin typeface="Tahoma"/>
                <a:cs typeface="Tahoma"/>
              </a:rPr>
              <a:t>1-</a:t>
            </a:r>
            <a:r>
              <a:rPr sz="950" spc="-20" dirty="0">
                <a:solidFill>
                  <a:srgbClr val="031B83"/>
                </a:solidFill>
                <a:latin typeface="Tahoma"/>
                <a:cs typeface="Tahoma"/>
              </a:rPr>
              <a:t>11</a:t>
            </a:r>
            <a:r>
              <a:rPr sz="95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классы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(+методические</a:t>
            </a:r>
            <a:r>
              <a:rPr sz="950" spc="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рекомендации,</a:t>
            </a:r>
            <a:r>
              <a:rPr sz="950" spc="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40" dirty="0">
                <a:solidFill>
                  <a:srgbClr val="031B83"/>
                </a:solidFill>
                <a:latin typeface="Tahoma"/>
                <a:cs typeface="Tahoma"/>
              </a:rPr>
              <a:t>онлайн-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конструктор)</a:t>
            </a:r>
            <a:endParaRPr sz="95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30200" y="2024075"/>
            <a:ext cx="3468370" cy="459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49600"/>
              </a:lnSpc>
              <a:spcBef>
                <a:spcPts val="100"/>
              </a:spcBef>
              <a:buClr>
                <a:srgbClr val="031B83"/>
              </a:buClr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dirty="0"/>
              <a:t>	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Рабочие</a:t>
            </a:r>
            <a:r>
              <a:rPr sz="95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программы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5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учебным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предметам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0" dirty="0">
                <a:solidFill>
                  <a:srgbClr val="031B83"/>
                </a:solidFill>
                <a:latin typeface="Tahoma"/>
                <a:cs typeface="Tahoma"/>
              </a:rPr>
              <a:t>для</a:t>
            </a:r>
            <a:r>
              <a:rPr sz="95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0" dirty="0">
                <a:solidFill>
                  <a:srgbClr val="031B83"/>
                </a:solidFill>
                <a:latin typeface="Tahoma"/>
                <a:cs typeface="Tahoma"/>
              </a:rPr>
              <a:t>ООО</a:t>
            </a:r>
            <a:r>
              <a:rPr sz="95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5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СОО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(+методические</a:t>
            </a:r>
            <a:r>
              <a:rPr sz="95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рекомендации)</a:t>
            </a:r>
            <a:r>
              <a:rPr sz="95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(углубленный</a:t>
            </a:r>
            <a:r>
              <a:rPr sz="950" spc="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уровень)</a:t>
            </a:r>
            <a:endParaRPr sz="95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0200" y="2549185"/>
            <a:ext cx="4396740" cy="1031240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marL="219710" indent="-207645">
              <a:lnSpc>
                <a:spcPct val="100000"/>
              </a:lnSpc>
              <a:spcBef>
                <a:spcPts val="550"/>
              </a:spcBef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Единое</a:t>
            </a:r>
            <a:r>
              <a:rPr sz="95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40" dirty="0">
                <a:solidFill>
                  <a:srgbClr val="031B83"/>
                </a:solidFill>
                <a:latin typeface="Tahoma"/>
                <a:cs typeface="Tahoma"/>
              </a:rPr>
              <a:t>календарно-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тематическое</a:t>
            </a:r>
            <a:r>
              <a:rPr sz="950" spc="6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планирование</a:t>
            </a:r>
            <a:endParaRPr sz="950">
              <a:latin typeface="Tahoma"/>
              <a:cs typeface="Tahoma"/>
            </a:endParaRPr>
          </a:p>
          <a:p>
            <a:pPr marL="219710" indent="-207645">
              <a:lnSpc>
                <a:spcPct val="100000"/>
              </a:lnSpc>
              <a:spcBef>
                <a:spcPts val="1165"/>
              </a:spcBef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Рабочие</a:t>
            </a:r>
            <a:r>
              <a:rPr sz="95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программы</a:t>
            </a:r>
            <a:r>
              <a:rPr sz="95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5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внеурочной</a:t>
            </a:r>
            <a:r>
              <a:rPr sz="95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деятельности (+методические</a:t>
            </a:r>
            <a:r>
              <a:rPr sz="95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рекоменда</a:t>
            </a:r>
            <a:endParaRPr sz="950">
              <a:latin typeface="Tahoma"/>
              <a:cs typeface="Tahoma"/>
            </a:endParaRPr>
          </a:p>
          <a:p>
            <a:pPr marL="184785" indent="-172720">
              <a:lnSpc>
                <a:spcPct val="100000"/>
              </a:lnSpc>
              <a:spcBef>
                <a:spcPts val="1175"/>
              </a:spcBef>
              <a:buSzPct val="147368"/>
              <a:buFont typeface="Wingdings"/>
              <a:buChar char=""/>
              <a:tabLst>
                <a:tab pos="185420" algn="l"/>
              </a:tabLst>
            </a:pP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Типовое</a:t>
            </a:r>
            <a:r>
              <a:rPr sz="95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положение</a:t>
            </a:r>
            <a:r>
              <a:rPr sz="950" spc="17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50" spc="-6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внутренней</a:t>
            </a:r>
            <a:r>
              <a:rPr sz="95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системе</a:t>
            </a:r>
            <a:r>
              <a:rPr sz="95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оценки</a:t>
            </a:r>
            <a:r>
              <a:rPr sz="95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качества</a:t>
            </a:r>
            <a:r>
              <a:rPr sz="95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образования</a:t>
            </a:r>
            <a:endParaRPr sz="950">
              <a:latin typeface="Tahoma"/>
              <a:cs typeface="Tahoma"/>
            </a:endParaRPr>
          </a:p>
          <a:p>
            <a:pPr marL="184785">
              <a:lnSpc>
                <a:spcPct val="100000"/>
              </a:lnSpc>
              <a:spcBef>
                <a:spcPts val="565"/>
              </a:spcBef>
            </a:pP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(+методические</a:t>
            </a:r>
            <a:r>
              <a:rPr sz="950" spc="6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рекомендации)</a:t>
            </a:r>
            <a:endParaRPr sz="95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710391" y="2912305"/>
            <a:ext cx="242570" cy="1753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950" spc="-35" dirty="0">
                <a:solidFill>
                  <a:srgbClr val="031B83"/>
                </a:solidFill>
                <a:latin typeface="Tahoma"/>
                <a:cs typeface="Tahoma"/>
              </a:rPr>
              <a:t>ции)</a:t>
            </a:r>
            <a:endParaRPr sz="95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 marL="1270">
              <a:lnSpc>
                <a:spcPct val="100000"/>
              </a:lnSpc>
              <a:spcBef>
                <a:spcPts val="900"/>
              </a:spcBef>
            </a:pP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я,</a:t>
            </a:r>
            <a:endParaRPr sz="95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30200" y="3646718"/>
            <a:ext cx="4397375" cy="1249045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marL="219710" indent="-207645">
              <a:lnSpc>
                <a:spcPct val="100000"/>
              </a:lnSpc>
              <a:spcBef>
                <a:spcPts val="550"/>
              </a:spcBef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Единые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рекомендации</a:t>
            </a:r>
            <a:r>
              <a:rPr sz="95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5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контрольным</a:t>
            </a:r>
            <a:r>
              <a:rPr sz="95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работам</a:t>
            </a:r>
            <a:endParaRPr sz="950">
              <a:latin typeface="Tahoma"/>
              <a:cs typeface="Tahoma"/>
            </a:endParaRPr>
          </a:p>
          <a:p>
            <a:pPr marL="219710" indent="-207645">
              <a:lnSpc>
                <a:spcPct val="100000"/>
              </a:lnSpc>
              <a:spcBef>
                <a:spcPts val="1165"/>
              </a:spcBef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Единая линейка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учебников</a:t>
            </a:r>
            <a:endParaRPr sz="950">
              <a:latin typeface="Tahoma"/>
              <a:cs typeface="Tahoma"/>
            </a:endParaRPr>
          </a:p>
          <a:p>
            <a:pPr marL="184785" marR="5080" indent="-172720">
              <a:lnSpc>
                <a:spcPct val="150000"/>
              </a:lnSpc>
              <a:spcBef>
                <a:spcPts val="605"/>
              </a:spcBef>
              <a:buClr>
                <a:srgbClr val="031B83"/>
              </a:buClr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dirty="0"/>
              <a:t>	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Методические</a:t>
            </a:r>
            <a:r>
              <a:rPr sz="95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рекомендации</a:t>
            </a:r>
            <a:r>
              <a:rPr sz="95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5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5" dirty="0">
                <a:solidFill>
                  <a:srgbClr val="031B83"/>
                </a:solidFill>
                <a:latin typeface="Tahoma"/>
                <a:cs typeface="Tahoma"/>
              </a:rPr>
              <a:t>материально-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техническому</a:t>
            </a:r>
            <a:r>
              <a:rPr sz="95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обеспечению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реализации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0" dirty="0">
                <a:solidFill>
                  <a:srgbClr val="031B83"/>
                </a:solidFill>
                <a:latin typeface="Tahoma"/>
                <a:cs typeface="Tahoma"/>
              </a:rPr>
              <a:t>ФГОС</a:t>
            </a:r>
            <a:r>
              <a:rPr sz="95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(наличие</a:t>
            </a:r>
            <a:r>
              <a:rPr sz="95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предметных</a:t>
            </a:r>
            <a:r>
              <a:rPr sz="95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классов,</a:t>
            </a:r>
            <a:r>
              <a:rPr sz="95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лабораторного</a:t>
            </a:r>
            <a:r>
              <a:rPr sz="95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оборудовани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мобильных</a:t>
            </a:r>
            <a:r>
              <a:rPr sz="95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классов)</a:t>
            </a:r>
            <a:endParaRPr sz="95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30200" y="4945202"/>
            <a:ext cx="4011295" cy="461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50500"/>
              </a:lnSpc>
              <a:spcBef>
                <a:spcPts val="100"/>
              </a:spcBef>
              <a:buClr>
                <a:srgbClr val="031B83"/>
              </a:buClr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dirty="0"/>
              <a:t>	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Методические</a:t>
            </a:r>
            <a:r>
              <a:rPr sz="95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рекомендации</a:t>
            </a:r>
            <a:r>
              <a:rPr sz="95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 реализации</a:t>
            </a:r>
            <a:r>
              <a:rPr sz="95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сетевой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0" dirty="0">
                <a:solidFill>
                  <a:srgbClr val="031B83"/>
                </a:solidFill>
                <a:latin typeface="Tahoma"/>
                <a:cs typeface="Tahoma"/>
              </a:rPr>
              <a:t>формы</a:t>
            </a:r>
            <a:r>
              <a:rPr sz="95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обучения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(методические</a:t>
            </a:r>
            <a:r>
              <a:rPr sz="95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рекомендации)</a:t>
            </a:r>
            <a:endParaRPr sz="95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30200" y="5455716"/>
            <a:ext cx="4347210" cy="461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50500"/>
              </a:lnSpc>
              <a:spcBef>
                <a:spcPts val="100"/>
              </a:spcBef>
              <a:buClr>
                <a:srgbClr val="031B83"/>
              </a:buClr>
              <a:buSzPct val="147368"/>
              <a:buFont typeface="Wingdings"/>
              <a:buChar char=""/>
              <a:tabLst>
                <a:tab pos="220345" algn="l"/>
              </a:tabLst>
            </a:pPr>
            <a:r>
              <a:rPr dirty="0"/>
              <a:t>	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Методические рекомендации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5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созданию</a:t>
            </a:r>
            <a:r>
              <a:rPr sz="95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5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функционированию</a:t>
            </a:r>
            <a:r>
              <a:rPr sz="950" spc="27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школьного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библиотечного</a:t>
            </a:r>
            <a:r>
              <a:rPr sz="95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информационного</a:t>
            </a:r>
            <a:r>
              <a:rPr sz="95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центра</a:t>
            </a:r>
            <a:r>
              <a:rPr sz="950" spc="2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30" dirty="0">
                <a:solidFill>
                  <a:srgbClr val="031B83"/>
                </a:solidFill>
                <a:latin typeface="Tahoma"/>
                <a:cs typeface="Tahoma"/>
              </a:rPr>
              <a:t>(инфраструктурный</a:t>
            </a:r>
            <a:r>
              <a:rPr sz="9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50" spc="-10" dirty="0">
                <a:solidFill>
                  <a:srgbClr val="031B83"/>
                </a:solidFill>
                <a:latin typeface="Tahoma"/>
                <a:cs typeface="Tahoma"/>
              </a:rPr>
              <a:t>лист)</a:t>
            </a:r>
            <a:endParaRPr sz="95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733544" y="1536191"/>
            <a:ext cx="2125980" cy="4617720"/>
          </a:xfrm>
          <a:prstGeom prst="rect">
            <a:avLst/>
          </a:prstGeom>
          <a:solidFill>
            <a:srgbClr val="E1EFD9"/>
          </a:solidFill>
        </p:spPr>
        <p:txBody>
          <a:bodyPr vert="horz" wrap="square" lIns="0" tIns="52705" rIns="0" bIns="0" rtlCol="0">
            <a:spAutoFit/>
          </a:bodyPr>
          <a:lstStyle/>
          <a:p>
            <a:pPr marL="5715" algn="ctr">
              <a:lnSpc>
                <a:spcPct val="100000"/>
              </a:lnSpc>
              <a:spcBef>
                <a:spcPts val="41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0160" algn="ctr">
              <a:lnSpc>
                <a:spcPct val="100000"/>
              </a:lnSpc>
              <a:spcBef>
                <a:spcPts val="1100"/>
              </a:spcBef>
            </a:pPr>
            <a:r>
              <a:rPr sz="1000" b="1" spc="-5" dirty="0">
                <a:solidFill>
                  <a:srgbClr val="008000"/>
                </a:solidFill>
                <a:latin typeface="Tahoma"/>
                <a:cs typeface="Tahoma"/>
              </a:rPr>
              <a:t>–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50">
              <a:latin typeface="Tahoma"/>
              <a:cs typeface="Tahoma"/>
            </a:endParaRPr>
          </a:p>
          <a:p>
            <a:pPr marL="5715" algn="ctr">
              <a:lnSpc>
                <a:spcPct val="100000"/>
              </a:lnSpc>
              <a:spcBef>
                <a:spcPts val="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50">
              <a:latin typeface="Wingdings"/>
              <a:cs typeface="Wingdings"/>
            </a:endParaRPr>
          </a:p>
          <a:p>
            <a:pPr marL="612775" indent="-183515">
              <a:lnSpc>
                <a:spcPct val="100000"/>
              </a:lnSpc>
              <a:buSzPct val="150000"/>
              <a:buFont typeface="Wingdings"/>
              <a:buChar char=""/>
              <a:tabLst>
                <a:tab pos="613410" algn="l"/>
              </a:tabLst>
            </a:pPr>
            <a:r>
              <a:rPr sz="1000" b="1" dirty="0">
                <a:solidFill>
                  <a:srgbClr val="008000"/>
                </a:solidFill>
                <a:latin typeface="Tahoma"/>
                <a:cs typeface="Tahoma"/>
              </a:rPr>
              <a:t>не</a:t>
            </a:r>
            <a:r>
              <a:rPr sz="1000" b="1" spc="-6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20" dirty="0">
                <a:solidFill>
                  <a:srgbClr val="008000"/>
                </a:solidFill>
                <a:latin typeface="Tahoma"/>
                <a:cs typeface="Tahoma"/>
              </a:rPr>
              <a:t>менее</a:t>
            </a: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dirty="0">
                <a:solidFill>
                  <a:srgbClr val="008000"/>
                </a:solidFill>
                <a:latin typeface="Tahoma"/>
                <a:cs typeface="Tahoma"/>
              </a:rPr>
              <a:t>3</a:t>
            </a:r>
            <a:r>
              <a:rPr sz="1000" b="1" spc="-7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часов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008000"/>
              </a:buClr>
              <a:buFont typeface="Wingdings"/>
              <a:buChar char=""/>
            </a:pPr>
            <a:endParaRPr sz="1650">
              <a:latin typeface="Tahoma"/>
              <a:cs typeface="Tahoma"/>
            </a:endParaRPr>
          </a:p>
          <a:p>
            <a:pPr marL="5715" algn="ctr">
              <a:lnSpc>
                <a:spcPct val="100000"/>
              </a:lnSpc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50">
              <a:latin typeface="Wingdings"/>
              <a:cs typeface="Wingdings"/>
            </a:endParaRPr>
          </a:p>
          <a:p>
            <a:pPr marL="5715" algn="ctr">
              <a:lnSpc>
                <a:spcPct val="100000"/>
              </a:lnSpc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608330" indent="-182880">
              <a:lnSpc>
                <a:spcPct val="100000"/>
              </a:lnSpc>
              <a:spcBef>
                <a:spcPts val="500"/>
              </a:spcBef>
              <a:buSzPct val="150000"/>
              <a:buFont typeface="Wingdings"/>
              <a:buChar char=""/>
              <a:tabLst>
                <a:tab pos="608330" algn="l"/>
              </a:tabLst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 уровень</a:t>
            </a:r>
            <a:endParaRPr sz="1000">
              <a:latin typeface="Tahoma"/>
              <a:cs typeface="Tahoma"/>
            </a:endParaRPr>
          </a:p>
          <a:p>
            <a:pPr marL="255270" indent="-151130">
              <a:lnSpc>
                <a:spcPct val="100000"/>
              </a:lnSpc>
              <a:spcBef>
                <a:spcPts val="1180"/>
              </a:spcBef>
              <a:buSzPct val="140000"/>
              <a:buFont typeface="Wingdings"/>
              <a:buChar char=""/>
              <a:tabLst>
                <a:tab pos="255904" algn="l"/>
              </a:tabLst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Обеспеченность</a:t>
            </a:r>
            <a:r>
              <a:rPr sz="1000" b="1" spc="-2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dirty="0">
                <a:solidFill>
                  <a:srgbClr val="008000"/>
                </a:solidFill>
                <a:latin typeface="Tahoma"/>
                <a:cs typeface="Tahoma"/>
              </a:rPr>
              <a:t>не</a:t>
            </a:r>
            <a:r>
              <a:rPr sz="1000" b="1" spc="-5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20" dirty="0">
                <a:solidFill>
                  <a:srgbClr val="008000"/>
                </a:solidFill>
                <a:latin typeface="Tahoma"/>
                <a:cs typeface="Tahoma"/>
              </a:rPr>
              <a:t>менее </a:t>
            </a:r>
            <a:r>
              <a:rPr sz="1000" b="1" spc="-50" dirty="0">
                <a:solidFill>
                  <a:srgbClr val="008000"/>
                </a:solidFill>
                <a:latin typeface="Tahoma"/>
                <a:cs typeface="Tahoma"/>
              </a:rPr>
              <a:t>3</a:t>
            </a:r>
            <a:endParaRPr sz="1000">
              <a:latin typeface="Tahoma"/>
              <a:cs typeface="Tahoma"/>
            </a:endParaRPr>
          </a:p>
          <a:p>
            <a:pPr marL="12065" algn="ctr">
              <a:lnSpc>
                <a:spcPct val="100000"/>
              </a:lnSpc>
              <a:spcBef>
                <a:spcPts val="500"/>
              </a:spcBef>
            </a:pP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предметов</a:t>
            </a:r>
            <a:endParaRPr sz="1000">
              <a:latin typeface="Tahoma"/>
              <a:cs typeface="Tahoma"/>
            </a:endParaRPr>
          </a:p>
          <a:p>
            <a:pPr marL="5715" algn="ctr">
              <a:lnSpc>
                <a:spcPct val="100000"/>
              </a:lnSpc>
              <a:spcBef>
                <a:spcPts val="100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5715" algn="ctr">
              <a:lnSpc>
                <a:spcPct val="100000"/>
              </a:lnSpc>
              <a:spcBef>
                <a:spcPts val="900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5715" algn="ctr">
              <a:lnSpc>
                <a:spcPct val="100000"/>
              </a:lnSpc>
              <a:spcBef>
                <a:spcPts val="900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105902" y="1633473"/>
            <a:ext cx="1498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516114" y="2002281"/>
            <a:ext cx="133350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5420" indent="-186055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86055" algn="l"/>
              </a:tabLst>
            </a:pP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не</a:t>
            </a:r>
            <a:r>
              <a:rPr sz="1000" spc="-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менее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1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профиля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093202" y="2433573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593330" y="2905709"/>
            <a:ext cx="117919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8120" indent="-186055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не</a:t>
            </a:r>
            <a:r>
              <a:rPr sz="10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менее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5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часов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093202" y="3365119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105902" y="3974414"/>
            <a:ext cx="150495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202169" y="4284683"/>
            <a:ext cx="1959610" cy="770255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185420" indent="-186055">
              <a:lnSpc>
                <a:spcPct val="100000"/>
              </a:lnSpc>
              <a:spcBef>
                <a:spcPts val="560"/>
              </a:spcBef>
              <a:buSzPct val="150000"/>
              <a:buFont typeface="Wingdings"/>
              <a:buChar char=""/>
              <a:tabLst>
                <a:tab pos="186055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базовый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углубленный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уровни</a:t>
            </a:r>
            <a:endParaRPr sz="1000">
              <a:latin typeface="Tahoma"/>
              <a:cs typeface="Tahoma"/>
            </a:endParaRPr>
          </a:p>
          <a:p>
            <a:pPr marL="363855" marR="203835" lvl="1" indent="-363855">
              <a:lnSpc>
                <a:spcPct val="127800"/>
              </a:lnSpc>
              <a:spcBef>
                <a:spcPts val="200"/>
              </a:spcBef>
              <a:buSzPct val="140000"/>
              <a:buFont typeface="Wingdings"/>
              <a:buChar char=""/>
              <a:tabLst>
                <a:tab pos="36385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Обеспеченность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всем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предметам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093202" y="5041442"/>
            <a:ext cx="175260" cy="105664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91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536681" y="1596644"/>
            <a:ext cx="1498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911842" y="1965705"/>
            <a:ext cx="140144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5420" indent="-186055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86055" algn="l"/>
              </a:tabLst>
            </a:pP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не</a:t>
            </a:r>
            <a:r>
              <a:rPr sz="1000" spc="-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менее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2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профилей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0523981" y="2374138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0178033" y="2910586"/>
            <a:ext cx="8705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8120" indent="-186055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до</a:t>
            </a:r>
            <a:r>
              <a:rPr sz="1000" spc="-7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10</a:t>
            </a:r>
            <a:r>
              <a:rPr sz="1000" spc="-7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часов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0523981" y="3387978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0536681" y="3997579"/>
            <a:ext cx="1498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9492233" y="4308238"/>
            <a:ext cx="2228850" cy="770890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326390" indent="-186690">
              <a:lnSpc>
                <a:spcPct val="100000"/>
              </a:lnSpc>
              <a:spcBef>
                <a:spcPts val="565"/>
              </a:spcBef>
              <a:buSzPct val="150000"/>
              <a:buFont typeface="Wingdings"/>
              <a:buChar char=""/>
              <a:tabLst>
                <a:tab pos="32702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базовый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углубленный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уровни</a:t>
            </a:r>
            <a:endParaRPr sz="1000">
              <a:latin typeface="Tahoma"/>
              <a:cs typeface="Tahoma"/>
            </a:endParaRPr>
          </a:p>
          <a:p>
            <a:pPr marL="163195" indent="-163195">
              <a:lnSpc>
                <a:spcPct val="127800"/>
              </a:lnSpc>
              <a:spcBef>
                <a:spcPts val="200"/>
              </a:spcBef>
              <a:buSzPct val="140000"/>
              <a:buFont typeface="Wingdings"/>
              <a:buChar char=""/>
              <a:tabLst>
                <a:tab pos="16319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Обеспеченность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10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всем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предметам,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конвергентные</a:t>
            </a:r>
            <a:r>
              <a:rPr sz="10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лаборатории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0523981" y="5066618"/>
            <a:ext cx="175895" cy="1054100"/>
          </a:xfrm>
          <a:prstGeom prst="rect">
            <a:avLst/>
          </a:prstGeom>
        </p:spPr>
        <p:txBody>
          <a:bodyPr vert="horz" wrap="square" lIns="0" tIns="1263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56492" y="6222487"/>
            <a:ext cx="635635" cy="635635"/>
          </a:xfrm>
          <a:custGeom>
            <a:avLst/>
            <a:gdLst/>
            <a:ahLst/>
            <a:cxnLst/>
            <a:rect l="l" t="t" r="r" b="b"/>
            <a:pathLst>
              <a:path w="635634" h="635634">
                <a:moveTo>
                  <a:pt x="635495" y="0"/>
                </a:moveTo>
                <a:lnTo>
                  <a:pt x="0" y="0"/>
                </a:lnTo>
                <a:lnTo>
                  <a:pt x="0" y="635495"/>
                </a:lnTo>
                <a:lnTo>
                  <a:pt x="635495" y="635495"/>
                </a:lnTo>
                <a:lnTo>
                  <a:pt x="635495" y="0"/>
                </a:lnTo>
                <a:close/>
              </a:path>
            </a:pathLst>
          </a:custGeom>
          <a:solidFill>
            <a:srgbClr val="EBE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23366" y="284734"/>
            <a:ext cx="60051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solidFill>
                  <a:srgbClr val="031B83"/>
                </a:solidFill>
                <a:latin typeface="Calibri Light"/>
                <a:cs typeface="Calibri Light"/>
              </a:rPr>
              <a:t>Инклюзивное</a:t>
            </a:r>
            <a:r>
              <a:rPr sz="2400" b="0" spc="265" dirty="0">
                <a:solidFill>
                  <a:srgbClr val="031B83"/>
                </a:solidFill>
                <a:latin typeface="Calibri Light"/>
                <a:cs typeface="Calibri Light"/>
              </a:rPr>
              <a:t> </a:t>
            </a:r>
            <a:r>
              <a:rPr sz="2400" b="0" dirty="0">
                <a:solidFill>
                  <a:srgbClr val="031B83"/>
                </a:solidFill>
                <a:latin typeface="Calibri Light"/>
                <a:cs typeface="Calibri Light"/>
              </a:rPr>
              <a:t>образовательное</a:t>
            </a:r>
            <a:r>
              <a:rPr sz="2400" b="0" spc="290" dirty="0">
                <a:solidFill>
                  <a:srgbClr val="031B83"/>
                </a:solidFill>
                <a:latin typeface="Calibri Light"/>
                <a:cs typeface="Calibri Light"/>
              </a:rPr>
              <a:t> </a:t>
            </a:r>
            <a:r>
              <a:rPr sz="2400" b="0" spc="-10" dirty="0">
                <a:solidFill>
                  <a:srgbClr val="031B83"/>
                </a:solidFill>
                <a:latin typeface="Calibri Light"/>
                <a:cs typeface="Calibri Light"/>
              </a:rPr>
              <a:t>пространство</a:t>
            </a:r>
            <a:endParaRPr sz="2400">
              <a:latin typeface="Calibri Ligh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5998" y="922146"/>
            <a:ext cx="441579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70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400" spc="1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400" spc="70" dirty="0">
                <a:solidFill>
                  <a:srgbClr val="031B83"/>
                </a:solidFill>
                <a:latin typeface="Tahoma"/>
                <a:cs typeface="Tahoma"/>
              </a:rPr>
              <a:t>инклюзивной</a:t>
            </a:r>
            <a:r>
              <a:rPr sz="1400" spc="18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400" spc="75" dirty="0">
                <a:solidFill>
                  <a:srgbClr val="031B83"/>
                </a:solidFill>
                <a:latin typeface="Tahoma"/>
                <a:cs typeface="Tahoma"/>
              </a:rPr>
              <a:t>образовательной</a:t>
            </a:r>
            <a:r>
              <a:rPr sz="1400" spc="1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400" spc="45" dirty="0">
                <a:solidFill>
                  <a:srgbClr val="031B83"/>
                </a:solidFill>
                <a:latin typeface="Tahoma"/>
                <a:cs typeface="Tahoma"/>
              </a:rPr>
              <a:t>среды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94426" y="1043178"/>
            <a:ext cx="8007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442829" y="1044702"/>
            <a:ext cx="617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88579" y="1044702"/>
            <a:ext cx="641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904476" y="765048"/>
            <a:ext cx="1659889" cy="149860"/>
            <a:chOff x="9904476" y="765048"/>
            <a:chExt cx="1659889" cy="149860"/>
          </a:xfrm>
        </p:grpSpPr>
        <p:sp>
          <p:nvSpPr>
            <p:cNvPr id="9" name="object 9"/>
            <p:cNvSpPr/>
            <p:nvPr/>
          </p:nvSpPr>
          <p:spPr>
            <a:xfrm>
              <a:off x="9904476" y="888492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8476" y="765048"/>
              <a:ext cx="108203" cy="108203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526491" y="1448815"/>
            <a:ext cx="4358640" cy="39712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marR="580390" indent="-172720">
              <a:lnSpc>
                <a:spcPct val="100000"/>
              </a:lnSpc>
              <a:spcBef>
                <a:spcPts val="95"/>
              </a:spcBef>
              <a:buFont typeface="Wingdings"/>
              <a:buChar char=""/>
              <a:tabLst>
                <a:tab pos="185420" algn="l"/>
              </a:tabLst>
            </a:pP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Наличие</a:t>
            </a:r>
            <a:r>
              <a:rPr sz="95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программы,</a:t>
            </a:r>
            <a:r>
              <a:rPr sz="9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плана</a:t>
            </a:r>
            <a:r>
              <a:rPr sz="95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мероприятий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 по</a:t>
            </a:r>
            <a:r>
              <a:rPr sz="95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развитию</a:t>
            </a:r>
            <a:r>
              <a:rPr sz="95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инклюзивного образования</a:t>
            </a:r>
            <a:endParaRPr sz="950">
              <a:latin typeface="Calibri"/>
              <a:cs typeface="Calibri"/>
            </a:endParaRPr>
          </a:p>
          <a:p>
            <a:pPr marL="184785" marR="5080" indent="-172720">
              <a:lnSpc>
                <a:spcPct val="100000"/>
              </a:lnSpc>
              <a:buFont typeface="Wingdings"/>
              <a:buChar char=""/>
              <a:tabLst>
                <a:tab pos="185420" algn="l"/>
              </a:tabLst>
            </a:pP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Наличие</a:t>
            </a:r>
            <a:r>
              <a:rPr sz="9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локальных</a:t>
            </a:r>
            <a:r>
              <a:rPr sz="95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нормативных</a:t>
            </a:r>
            <a:r>
              <a:rPr sz="95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актов</a:t>
            </a:r>
            <a:r>
              <a:rPr sz="950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по</a:t>
            </a:r>
            <a:r>
              <a:rPr sz="9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организации</a:t>
            </a:r>
            <a:r>
              <a:rPr sz="95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получения</a:t>
            </a:r>
            <a:r>
              <a:rPr sz="95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образования обучающимися</a:t>
            </a:r>
            <a:r>
              <a:rPr sz="95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95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ОВЗ,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9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инвалидностью</a:t>
            </a:r>
            <a:endParaRPr sz="950">
              <a:latin typeface="Calibri"/>
              <a:cs typeface="Calibri"/>
            </a:endParaRPr>
          </a:p>
          <a:p>
            <a:pPr marL="184785" marR="62230" indent="-172720">
              <a:lnSpc>
                <a:spcPct val="100000"/>
              </a:lnSpc>
              <a:buFont typeface="Wingdings"/>
              <a:buChar char=""/>
              <a:tabLst>
                <a:tab pos="185420" algn="l"/>
              </a:tabLst>
            </a:pP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Наличие</a:t>
            </a:r>
            <a:r>
              <a:rPr sz="95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паспорта</a:t>
            </a:r>
            <a:r>
              <a:rPr sz="95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доступности</a:t>
            </a:r>
            <a:r>
              <a:rPr sz="95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образовательной</a:t>
            </a:r>
            <a:r>
              <a:rPr sz="95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организации в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соответствии</a:t>
            </a:r>
            <a:r>
              <a:rPr sz="95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50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 приказом</a:t>
            </a:r>
            <a:r>
              <a:rPr sz="95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Минобрнауки</a:t>
            </a:r>
            <a:r>
              <a:rPr sz="95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России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от</a:t>
            </a:r>
            <a:r>
              <a:rPr sz="95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9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ноября</a:t>
            </a:r>
            <a:r>
              <a:rPr sz="9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2015</a:t>
            </a:r>
            <a:r>
              <a:rPr sz="95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г.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№1309</a:t>
            </a:r>
            <a:r>
              <a:rPr sz="95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(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учетом</a:t>
            </a:r>
            <a:r>
              <a:rPr sz="95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категории обучающихся</a:t>
            </a:r>
            <a:r>
              <a:rPr sz="95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95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20" dirty="0">
                <a:solidFill>
                  <a:srgbClr val="001F5F"/>
                </a:solidFill>
                <a:latin typeface="Calibri"/>
                <a:cs typeface="Calibri"/>
              </a:rPr>
              <a:t>ОВЗ)</a:t>
            </a:r>
            <a:endParaRPr sz="950">
              <a:latin typeface="Calibri"/>
              <a:cs typeface="Calibri"/>
            </a:endParaRPr>
          </a:p>
          <a:p>
            <a:pPr marL="184785" marR="35560" indent="-172720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185420" algn="l"/>
              </a:tabLst>
            </a:pP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Использование</a:t>
            </a:r>
            <a:r>
              <a:rPr sz="950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специальных</a:t>
            </a:r>
            <a:r>
              <a:rPr sz="950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образовательных программ</a:t>
            </a:r>
            <a:r>
              <a:rPr sz="9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9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методов</a:t>
            </a:r>
            <a:r>
              <a:rPr sz="95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обучения</a:t>
            </a:r>
            <a:r>
              <a:rPr sz="95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5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 воспитания</a:t>
            </a:r>
            <a:endParaRPr sz="950">
              <a:latin typeface="Calibri"/>
              <a:cs typeface="Calibri"/>
            </a:endParaRPr>
          </a:p>
          <a:p>
            <a:pPr marL="184785" marR="13970" indent="-172720">
              <a:lnSpc>
                <a:spcPct val="100000"/>
              </a:lnSpc>
              <a:buFont typeface="Wingdings"/>
              <a:buChar char=""/>
              <a:tabLst>
                <a:tab pos="185420" algn="l"/>
              </a:tabLst>
            </a:pP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Предоставление</a:t>
            </a:r>
            <a:r>
              <a:rPr sz="950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001F5F"/>
                </a:solidFill>
                <a:latin typeface="Calibri"/>
                <a:cs typeface="Calibri"/>
              </a:rPr>
              <a:t>услуг</a:t>
            </a:r>
            <a:r>
              <a:rPr sz="950" spc="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специалистов,</a:t>
            </a:r>
            <a:r>
              <a:rPr sz="950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оказывающих</a:t>
            </a:r>
            <a:r>
              <a:rPr sz="95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обучающимся</a:t>
            </a:r>
            <a:r>
              <a:rPr sz="950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необходимую психолого-педагогическую,</a:t>
            </a:r>
            <a:r>
              <a:rPr sz="950" spc="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коррекционную,</a:t>
            </a:r>
            <a:r>
              <a:rPr sz="950" spc="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техническую</a:t>
            </a:r>
            <a:r>
              <a:rPr sz="950" spc="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001F5F"/>
                </a:solidFill>
                <a:latin typeface="Calibri"/>
                <a:cs typeface="Calibri"/>
              </a:rPr>
              <a:t>помощь</a:t>
            </a:r>
            <a:endParaRPr sz="95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85420" algn="l"/>
              </a:tabLst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Наличие</a:t>
            </a:r>
            <a:r>
              <a:rPr sz="1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адаптированных</a:t>
            </a:r>
            <a:r>
              <a:rPr sz="1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основных</a:t>
            </a:r>
            <a:r>
              <a:rPr sz="1000" spc="254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общеобразовательных</a:t>
            </a:r>
            <a:r>
              <a:rPr sz="1000" spc="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программ</a:t>
            </a:r>
            <a:endParaRPr sz="1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buFont typeface="Wingdings"/>
              <a:buChar char=""/>
              <a:tabLst>
                <a:tab pos="185420" algn="l"/>
              </a:tabLst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Реализация</a:t>
            </a:r>
            <a:r>
              <a:rPr sz="1000" spc="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индивидуальных</a:t>
            </a:r>
            <a:r>
              <a:rPr sz="1000" spc="8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образовательных</a:t>
            </a:r>
            <a:r>
              <a:rPr sz="1000" spc="8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маршрутов</a:t>
            </a:r>
            <a:endParaRPr sz="1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buFont typeface="Wingdings"/>
              <a:buChar char=""/>
              <a:tabLst>
                <a:tab pos="185420" algn="l"/>
              </a:tabLst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Обеспечение</a:t>
            </a:r>
            <a:r>
              <a:rPr sz="1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информационной</a:t>
            </a:r>
            <a:r>
              <a:rPr sz="1000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открытости</a:t>
            </a:r>
            <a:r>
              <a:rPr sz="1000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содержания</a:t>
            </a:r>
            <a:r>
              <a:rPr sz="1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инклюзивного</a:t>
            </a:r>
            <a:endParaRPr sz="1000">
              <a:latin typeface="Calibri"/>
              <a:cs typeface="Calibri"/>
            </a:endParaRPr>
          </a:p>
          <a:p>
            <a:pPr marL="184785">
              <a:lnSpc>
                <a:spcPct val="100000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образования</a:t>
            </a:r>
            <a:endParaRPr sz="1000">
              <a:latin typeface="Calibri"/>
              <a:cs typeface="Calibri"/>
            </a:endParaRPr>
          </a:p>
          <a:p>
            <a:pPr marL="192405" indent="-173355">
              <a:lnSpc>
                <a:spcPct val="100000"/>
              </a:lnSpc>
              <a:spcBef>
                <a:spcPts val="320"/>
              </a:spcBef>
              <a:buFont typeface="Wingdings"/>
              <a:buChar char=""/>
              <a:tabLst>
                <a:tab pos="193040" algn="l"/>
              </a:tabLst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Обеспеченность</a:t>
            </a:r>
            <a:r>
              <a:rPr sz="1000" spc="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учебниками,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учебными</a:t>
            </a:r>
            <a:r>
              <a:rPr sz="1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пособиями,</a:t>
            </a:r>
            <a:r>
              <a:rPr sz="1000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дидактическими</a:t>
            </a:r>
            <a:endParaRPr sz="1000">
              <a:latin typeface="Calibri"/>
              <a:cs typeface="Calibri"/>
            </a:endParaRPr>
          </a:p>
          <a:p>
            <a:pPr marL="192405">
              <a:lnSpc>
                <a:spcPct val="100000"/>
              </a:lnSpc>
              <a:spcBef>
                <a:spcPts val="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материалами</a:t>
            </a:r>
            <a:endParaRPr sz="1000">
              <a:latin typeface="Calibri"/>
              <a:cs typeface="Calibri"/>
            </a:endParaRPr>
          </a:p>
          <a:p>
            <a:pPr marL="192405" indent="-173355" algn="just">
              <a:lnSpc>
                <a:spcPct val="100000"/>
              </a:lnSpc>
              <a:buFont typeface="Wingdings"/>
              <a:buChar char=""/>
              <a:tabLst>
                <a:tab pos="193040" algn="l"/>
              </a:tabLst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Наличие</a:t>
            </a:r>
            <a:r>
              <a:rPr sz="1000" spc="-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специальных</a:t>
            </a:r>
            <a:r>
              <a:rPr sz="1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технических</a:t>
            </a:r>
            <a:r>
              <a:rPr sz="1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средств</a:t>
            </a:r>
            <a:r>
              <a:rPr sz="1000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обучения</a:t>
            </a:r>
            <a:endParaRPr sz="1000">
              <a:latin typeface="Calibri"/>
              <a:cs typeface="Calibri"/>
            </a:endParaRPr>
          </a:p>
          <a:p>
            <a:pPr marL="192405" marR="300355" indent="-172720" algn="just">
              <a:lnSpc>
                <a:spcPct val="100000"/>
              </a:lnSpc>
              <a:buFont typeface="Wingdings"/>
              <a:buChar char=""/>
              <a:tabLst>
                <a:tab pos="193040" algn="l"/>
              </a:tabLst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Наличие</a:t>
            </a:r>
            <a:r>
              <a:rPr sz="1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технологий/средств</a:t>
            </a:r>
            <a:r>
              <a:rPr sz="1000" spc="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электронного</a:t>
            </a:r>
            <a:r>
              <a:rPr sz="1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обучения</a:t>
            </a:r>
            <a:r>
              <a:rPr sz="1000" spc="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 дистанционных образовательных</a:t>
            </a:r>
            <a:r>
              <a:rPr sz="1000" spc="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технологий,</a:t>
            </a:r>
            <a:r>
              <a:rPr sz="1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учитывающее</a:t>
            </a:r>
            <a:r>
              <a:rPr sz="1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особые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образовательные потребности</a:t>
            </a:r>
            <a:endParaRPr sz="1000">
              <a:latin typeface="Calibri"/>
              <a:cs typeface="Calibri"/>
            </a:endParaRPr>
          </a:p>
          <a:p>
            <a:pPr marL="192405" indent="-173355" algn="just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3040" algn="l"/>
              </a:tabLst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Обеспечение</a:t>
            </a:r>
            <a:r>
              <a:rPr sz="1000" spc="5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повышением</a:t>
            </a:r>
            <a:r>
              <a:rPr sz="1000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квалификации,</a:t>
            </a:r>
            <a:r>
              <a:rPr sz="1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переподготовкой,</a:t>
            </a:r>
            <a:endParaRPr sz="1000">
              <a:latin typeface="Calibri"/>
              <a:cs typeface="Calibri"/>
            </a:endParaRPr>
          </a:p>
          <a:p>
            <a:pPr marL="192405" marR="361950" algn="just">
              <a:lnSpc>
                <a:spcPct val="100000"/>
              </a:lnSpc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дополнительным</a:t>
            </a:r>
            <a:r>
              <a:rPr sz="1000" spc="5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профессиональным</a:t>
            </a:r>
            <a:r>
              <a:rPr sz="1000" spc="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образованием</a:t>
            </a: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педагогического коллектива</a:t>
            </a:r>
            <a:endParaRPr sz="1000">
              <a:latin typeface="Calibri"/>
              <a:cs typeface="Calibri"/>
            </a:endParaRPr>
          </a:p>
          <a:p>
            <a:pPr marL="192405" indent="-173355" algn="just">
              <a:lnSpc>
                <a:spcPct val="100000"/>
              </a:lnSpc>
              <a:buFont typeface="Wingdings"/>
              <a:buChar char=""/>
              <a:tabLst>
                <a:tab pos="193040" algn="l"/>
              </a:tabLst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Участие</a:t>
            </a:r>
            <a:r>
              <a:rPr sz="1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специалистов</a:t>
            </a:r>
            <a:r>
              <a:rPr sz="1000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образовательной</a:t>
            </a:r>
            <a:r>
              <a:rPr sz="1000" spc="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организации</a:t>
            </a: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в</a:t>
            </a: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семинарах,</a:t>
            </a:r>
            <a:endParaRPr sz="1000">
              <a:latin typeface="Calibri"/>
              <a:cs typeface="Calibri"/>
            </a:endParaRPr>
          </a:p>
          <a:p>
            <a:pPr marL="192405" algn="just">
              <a:lnSpc>
                <a:spcPct val="100000"/>
              </a:lnSpc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тренингах</a:t>
            </a:r>
            <a:r>
              <a:rPr sz="1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др.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 Профессиональное</a:t>
            </a:r>
            <a:r>
              <a:rPr sz="1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развитие</a:t>
            </a:r>
            <a:r>
              <a:rPr sz="1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педагогов.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639811" y="765048"/>
            <a:ext cx="1659889" cy="149860"/>
            <a:chOff x="7639811" y="765048"/>
            <a:chExt cx="1659889" cy="149860"/>
          </a:xfrm>
        </p:grpSpPr>
        <p:sp>
          <p:nvSpPr>
            <p:cNvPr id="14" name="object 14"/>
            <p:cNvSpPr/>
            <p:nvPr/>
          </p:nvSpPr>
          <p:spPr>
            <a:xfrm>
              <a:off x="7639811" y="888492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9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26195" y="765048"/>
              <a:ext cx="106679" cy="108203"/>
            </a:xfrm>
            <a:prstGeom prst="rect">
              <a:avLst/>
            </a:prstGeom>
          </p:spPr>
        </p:pic>
      </p:grpSp>
      <p:grpSp>
        <p:nvGrpSpPr>
          <p:cNvPr id="16" name="object 16"/>
          <p:cNvGrpSpPr/>
          <p:nvPr/>
        </p:nvGrpSpPr>
        <p:grpSpPr>
          <a:xfrm>
            <a:off x="5376671" y="765048"/>
            <a:ext cx="1657985" cy="149860"/>
            <a:chOff x="5376671" y="765048"/>
            <a:chExt cx="1657985" cy="149860"/>
          </a:xfrm>
        </p:grpSpPr>
        <p:sp>
          <p:nvSpPr>
            <p:cNvPr id="17" name="object 17"/>
            <p:cNvSpPr/>
            <p:nvPr/>
          </p:nvSpPr>
          <p:spPr>
            <a:xfrm>
              <a:off x="5376671" y="888492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4">
                  <a:moveTo>
                    <a:pt x="0" y="0"/>
                  </a:moveTo>
                  <a:lnTo>
                    <a:pt x="1657984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76671" y="765048"/>
              <a:ext cx="106679" cy="108203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7472553" y="4719954"/>
            <a:ext cx="9340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"/>
              <a:tabLst>
                <a:tab pos="185420" algn="l"/>
              </a:tabLst>
            </a:pP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Не</a:t>
            </a:r>
            <a:r>
              <a:rPr sz="9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менее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80%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472553" y="5168010"/>
            <a:ext cx="63119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8440" indent="-205740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"/>
              <a:tabLst>
                <a:tab pos="218440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Участие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485253" y="2867050"/>
            <a:ext cx="135890" cy="543560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15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35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420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35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85253" y="3371824"/>
            <a:ext cx="1803400" cy="828040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165735" indent="-166370">
              <a:lnSpc>
                <a:spcPct val="100000"/>
              </a:lnSpc>
              <a:spcBef>
                <a:spcPts val="655"/>
              </a:spcBef>
              <a:buSzPct val="150000"/>
              <a:buFont typeface="Wingdings"/>
              <a:buChar char=""/>
              <a:tabLst>
                <a:tab pos="166370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информационный</a:t>
            </a:r>
            <a:r>
              <a:rPr sz="900" spc="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блок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840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+</a:t>
            </a:r>
            <a:r>
              <a:rPr sz="9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Рабочие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тетради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50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r>
              <a:rPr sz="1350" spc="-85" dirty="0">
                <a:solidFill>
                  <a:srgbClr val="031B8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+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Дополнительное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образование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702672" y="2867050"/>
            <a:ext cx="135890" cy="543560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15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35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420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350">
              <a:latin typeface="Wingdings"/>
              <a:cs typeface="Wingding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702672" y="3371824"/>
            <a:ext cx="1696085" cy="1109980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165735" indent="-166370">
              <a:lnSpc>
                <a:spcPct val="100000"/>
              </a:lnSpc>
              <a:spcBef>
                <a:spcPts val="655"/>
              </a:spcBef>
              <a:buSzPct val="150000"/>
              <a:buFont typeface="Wingdings"/>
              <a:buChar char=""/>
              <a:tabLst>
                <a:tab pos="166370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отдельная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вкладка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на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сайте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840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+</a:t>
            </a:r>
            <a:r>
              <a:rPr sz="9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Дополнительные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материалы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50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r>
              <a:rPr sz="1350" spc="-70" dirty="0">
                <a:solidFill>
                  <a:srgbClr val="031B8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+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Профильные</a:t>
            </a:r>
            <a:r>
              <a:rPr sz="9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средства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140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r>
              <a:rPr sz="1350" spc="-65" dirty="0">
                <a:solidFill>
                  <a:srgbClr val="031B8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+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Интерактивные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панели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280659" y="1629155"/>
            <a:ext cx="1849120" cy="3822700"/>
          </a:xfrm>
          <a:prstGeom prst="rect">
            <a:avLst/>
          </a:prstGeom>
          <a:solidFill>
            <a:srgbClr val="E1EFD9"/>
          </a:solidFill>
        </p:spPr>
        <p:txBody>
          <a:bodyPr vert="horz" wrap="square" lIns="0" tIns="6985" rIns="0" bIns="0" rtlCol="0">
            <a:spAutoFit/>
          </a:bodyPr>
          <a:lstStyle/>
          <a:p>
            <a:pPr marL="8890">
              <a:lnSpc>
                <a:spcPct val="100000"/>
              </a:lnSpc>
              <a:spcBef>
                <a:spcPts val="55"/>
              </a:spcBef>
            </a:pPr>
            <a:r>
              <a:rPr sz="1400" spc="2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8890">
              <a:lnSpc>
                <a:spcPct val="100000"/>
              </a:lnSpc>
              <a:spcBef>
                <a:spcPts val="360"/>
              </a:spcBef>
            </a:pPr>
            <a:r>
              <a:rPr sz="1400" spc="2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8890">
              <a:lnSpc>
                <a:spcPct val="100000"/>
              </a:lnSpc>
              <a:spcBef>
                <a:spcPts val="35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8890">
              <a:lnSpc>
                <a:spcPct val="100000"/>
              </a:lnSpc>
              <a:spcBef>
                <a:spcPts val="305"/>
              </a:spcBef>
            </a:pPr>
            <a:r>
              <a:rPr sz="1400" spc="2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184150" indent="-175895">
              <a:lnSpc>
                <a:spcPct val="100000"/>
              </a:lnSpc>
              <a:spcBef>
                <a:spcPts val="910"/>
              </a:spcBef>
              <a:buSzPct val="155555"/>
              <a:buFont typeface="Wingdings"/>
              <a:buChar char=""/>
              <a:tabLst>
                <a:tab pos="184785" algn="l"/>
              </a:tabLst>
            </a:pP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Сетевая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форма</a:t>
            </a:r>
            <a:endParaRPr sz="900">
              <a:latin typeface="Tahoma"/>
              <a:cs typeface="Tahoma"/>
            </a:endParaRPr>
          </a:p>
          <a:p>
            <a:pPr marL="1270"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8890">
              <a:lnSpc>
                <a:spcPct val="100000"/>
              </a:lnSpc>
              <a:spcBef>
                <a:spcPts val="420"/>
              </a:spcBef>
            </a:pPr>
            <a:r>
              <a:rPr sz="1550" spc="15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50">
              <a:latin typeface="Wingdings"/>
              <a:cs typeface="Wingdings"/>
            </a:endParaRPr>
          </a:p>
          <a:p>
            <a:pPr marL="159385" indent="-151130">
              <a:lnSpc>
                <a:spcPct val="100000"/>
              </a:lnSpc>
              <a:spcBef>
                <a:spcPts val="10"/>
              </a:spcBef>
              <a:buSzPct val="140000"/>
              <a:buFont typeface="Wingdings"/>
              <a:buChar char=""/>
              <a:tabLst>
                <a:tab pos="160020" algn="l"/>
              </a:tabLst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отдельные</a:t>
            </a:r>
            <a:r>
              <a:rPr sz="1000" b="1" spc="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публикации</a:t>
            </a:r>
            <a:endParaRPr sz="1000">
              <a:latin typeface="Tahoma"/>
              <a:cs typeface="Tahoma"/>
            </a:endParaRPr>
          </a:p>
          <a:p>
            <a:pPr marL="159385" indent="-151130">
              <a:lnSpc>
                <a:spcPct val="100000"/>
              </a:lnSpc>
              <a:buSzPct val="140000"/>
              <a:buFont typeface="Wingdings"/>
              <a:buChar char=""/>
              <a:tabLst>
                <a:tab pos="160020" algn="l"/>
              </a:tabLst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Обеспечение</a:t>
            </a:r>
            <a:r>
              <a:rPr sz="1000" b="1" spc="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учебниками</a:t>
            </a:r>
            <a:endParaRPr sz="1000">
              <a:latin typeface="Tahoma"/>
              <a:cs typeface="Tahoma"/>
            </a:endParaRPr>
          </a:p>
          <a:p>
            <a:pPr marL="191770" indent="-183515">
              <a:lnSpc>
                <a:spcPct val="100000"/>
              </a:lnSpc>
              <a:spcBef>
                <a:spcPts val="1100"/>
              </a:spcBef>
              <a:buSzPct val="150000"/>
              <a:buFont typeface="Wingdings"/>
              <a:buChar char=""/>
              <a:tabLst>
                <a:tab pos="192405" algn="l"/>
              </a:tabLst>
            </a:pP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Класс</a:t>
            </a:r>
            <a:endParaRPr sz="1000">
              <a:latin typeface="Tahoma"/>
              <a:cs typeface="Tahoma"/>
            </a:endParaRPr>
          </a:p>
          <a:p>
            <a:pPr marL="191770" indent="-183515">
              <a:lnSpc>
                <a:spcPct val="100000"/>
              </a:lnSpc>
              <a:spcBef>
                <a:spcPts val="1205"/>
              </a:spcBef>
              <a:buSzPct val="150000"/>
              <a:buFont typeface="Wingdings"/>
              <a:buChar char=""/>
              <a:tabLst>
                <a:tab pos="192405" algn="l"/>
              </a:tabLst>
            </a:pP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ПК</a:t>
            </a:r>
            <a:r>
              <a:rPr sz="1000" b="1" spc="-4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dirty="0">
                <a:solidFill>
                  <a:srgbClr val="008000"/>
                </a:solidFill>
                <a:latin typeface="Tahoma"/>
                <a:cs typeface="Tahoma"/>
              </a:rPr>
              <a:t>с</a:t>
            </a:r>
            <a:r>
              <a:rPr sz="1000" b="1" spc="-6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доступом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dirty="0">
                <a:solidFill>
                  <a:srgbClr val="008000"/>
                </a:solidFill>
                <a:latin typeface="Tahoma"/>
                <a:cs typeface="Tahoma"/>
              </a:rPr>
              <a:t>в</a:t>
            </a:r>
            <a:r>
              <a:rPr sz="1000" b="1" spc="-6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интернет</a:t>
            </a:r>
            <a:endParaRPr sz="1000">
              <a:latin typeface="Tahoma"/>
              <a:cs typeface="Tahoma"/>
            </a:endParaRPr>
          </a:p>
          <a:p>
            <a:pPr marL="180975" indent="-172720">
              <a:lnSpc>
                <a:spcPct val="100000"/>
              </a:lnSpc>
              <a:spcBef>
                <a:spcPts val="810"/>
              </a:spcBef>
              <a:buSzPct val="150000"/>
              <a:buFont typeface="Wingdings"/>
              <a:buChar char=""/>
              <a:tabLst>
                <a:tab pos="181610" algn="l"/>
              </a:tabLst>
            </a:pP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Не</a:t>
            </a:r>
            <a:r>
              <a:rPr sz="900" b="1" spc="-5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менее</a:t>
            </a:r>
            <a:r>
              <a:rPr sz="900" b="1" spc="-4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50%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Wingdings"/>
              <a:buChar char=""/>
            </a:pPr>
            <a:endParaRPr sz="2000">
              <a:latin typeface="Tahoma"/>
              <a:cs typeface="Tahoma"/>
            </a:endParaRPr>
          </a:p>
          <a:p>
            <a:pPr marL="180975" indent="-172720">
              <a:lnSpc>
                <a:spcPct val="100000"/>
              </a:lnSpc>
              <a:buSzPct val="150000"/>
              <a:buFont typeface="Wingdings"/>
              <a:buChar char=""/>
              <a:tabLst>
                <a:tab pos="181610" algn="l"/>
              </a:tabLst>
            </a:pP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Участие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485253" y="4249673"/>
            <a:ext cx="135890" cy="2324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3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350">
              <a:latin typeface="Wingdings"/>
              <a:cs typeface="Wingding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689972" y="4668139"/>
            <a:ext cx="518159" cy="232410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218440" indent="-205740">
              <a:lnSpc>
                <a:spcPct val="100000"/>
              </a:lnSpc>
              <a:spcBef>
                <a:spcPts val="555"/>
              </a:spcBef>
              <a:buSzPct val="150000"/>
              <a:buFont typeface="Wingdings"/>
              <a:buChar char=""/>
              <a:tabLst>
                <a:tab pos="218440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100%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689972" y="5164963"/>
            <a:ext cx="13442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0979" indent="-208915">
              <a:lnSpc>
                <a:spcPct val="100000"/>
              </a:lnSpc>
              <a:spcBef>
                <a:spcPts val="100"/>
              </a:spcBef>
              <a:buSzPct val="166666"/>
              <a:buFont typeface="Wingdings"/>
              <a:buChar char=""/>
              <a:tabLst>
                <a:tab pos="221615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Участие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трансляция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485253" y="1580837"/>
            <a:ext cx="149860" cy="106997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0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360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305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485253" y="2739390"/>
            <a:ext cx="9499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0" indent="-178435">
              <a:lnSpc>
                <a:spcPct val="100000"/>
              </a:lnSpc>
              <a:spcBef>
                <a:spcPts val="100"/>
              </a:spcBef>
              <a:buSzPct val="155555"/>
              <a:buFont typeface="Wingdings"/>
              <a:buChar char=""/>
              <a:tabLst>
                <a:tab pos="17843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Сетевая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форма</a:t>
            </a:r>
            <a:endParaRPr sz="900"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702672" y="1580837"/>
            <a:ext cx="149860" cy="106997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0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360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305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702672" y="2727197"/>
            <a:ext cx="17538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5735" indent="-166370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"/>
              <a:tabLst>
                <a:tab pos="166370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Специалисты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включены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штат</a:t>
            </a:r>
            <a:endParaRPr sz="900">
              <a:latin typeface="Tahoma"/>
              <a:cs typeface="Tahoma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5266" y="140665"/>
            <a:ext cx="214820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031B83"/>
                </a:solidFill>
                <a:latin typeface="Verdana"/>
                <a:cs typeface="Verdana"/>
              </a:rPr>
              <a:t>Воспитание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58205" y="836803"/>
            <a:ext cx="8007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22731" y="1074483"/>
            <a:ext cx="11003280" cy="218440"/>
          </a:xfrm>
          <a:custGeom>
            <a:avLst/>
            <a:gdLst/>
            <a:ahLst/>
            <a:cxnLst/>
            <a:rect l="l" t="t" r="r" b="b"/>
            <a:pathLst>
              <a:path w="11003280" h="218440">
                <a:moveTo>
                  <a:pt x="11003153" y="0"/>
                </a:moveTo>
                <a:lnTo>
                  <a:pt x="0" y="0"/>
                </a:lnTo>
                <a:lnTo>
                  <a:pt x="0" y="217868"/>
                </a:lnTo>
                <a:lnTo>
                  <a:pt x="11003153" y="217868"/>
                </a:lnTo>
                <a:lnTo>
                  <a:pt x="11003153" y="0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177018" y="798322"/>
            <a:ext cx="617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12734" y="817244"/>
            <a:ext cx="641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427464" y="477012"/>
            <a:ext cx="1657985" cy="149860"/>
            <a:chOff x="9427464" y="477012"/>
            <a:chExt cx="1657985" cy="149860"/>
          </a:xfrm>
        </p:grpSpPr>
        <p:sp>
          <p:nvSpPr>
            <p:cNvPr id="9" name="object 9"/>
            <p:cNvSpPr/>
            <p:nvPr/>
          </p:nvSpPr>
          <p:spPr>
            <a:xfrm>
              <a:off x="9427464" y="600456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4">
                  <a:moveTo>
                    <a:pt x="0" y="0"/>
                  </a:moveTo>
                  <a:lnTo>
                    <a:pt x="1657984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51464" y="477012"/>
              <a:ext cx="108203" cy="108203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45998" y="1318395"/>
            <a:ext cx="3830954" cy="4300855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220979" indent="-208915">
              <a:lnSpc>
                <a:spcPct val="100000"/>
              </a:lnSpc>
              <a:spcBef>
                <a:spcPts val="160"/>
              </a:spcBef>
              <a:buSzPct val="150000"/>
              <a:buFont typeface="Wingdings"/>
              <a:buChar char=""/>
              <a:tabLst>
                <a:tab pos="221615" algn="l"/>
              </a:tabLst>
            </a:pP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Рабочая</a:t>
            </a:r>
            <a:r>
              <a:rPr sz="1000" spc="1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программа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воспитания</a:t>
            </a:r>
            <a:endParaRPr sz="1000">
              <a:latin typeface="Tahoma"/>
              <a:cs typeface="Tahoma"/>
            </a:endParaRPr>
          </a:p>
          <a:p>
            <a:pPr marL="220979" indent="-208915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2161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Календарный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план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воспитательной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работы</a:t>
            </a:r>
            <a:endParaRPr sz="1000">
              <a:latin typeface="Tahoma"/>
              <a:cs typeface="Tahoma"/>
            </a:endParaRPr>
          </a:p>
          <a:p>
            <a:pPr marL="218440" indent="-205740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1844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Программа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работы</a:t>
            </a: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родителями</a:t>
            </a:r>
            <a:endParaRPr sz="1000">
              <a:latin typeface="Tahoma"/>
              <a:cs typeface="Tahoma"/>
            </a:endParaRPr>
          </a:p>
          <a:p>
            <a:pPr marL="234315" indent="-208915">
              <a:lnSpc>
                <a:spcPct val="100000"/>
              </a:lnSpc>
              <a:spcBef>
                <a:spcPts val="1130"/>
              </a:spcBef>
              <a:buSzPct val="150000"/>
              <a:buFont typeface="Wingdings"/>
              <a:buChar char=""/>
              <a:tabLst>
                <a:tab pos="23495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Комплект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государственной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символики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(флаг,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герб)</a:t>
            </a:r>
            <a:endParaRPr sz="1000">
              <a:latin typeface="Tahoma"/>
              <a:cs typeface="Tahoma"/>
            </a:endParaRPr>
          </a:p>
          <a:p>
            <a:pPr marL="234315" indent="-208915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34950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Общая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концепция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организации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внутришкольного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пространства</a:t>
            </a:r>
            <a:endParaRPr sz="1000">
              <a:latin typeface="Tahoma"/>
              <a:cs typeface="Tahoma"/>
            </a:endParaRPr>
          </a:p>
          <a:p>
            <a:pPr marL="234315" indent="-208915">
              <a:lnSpc>
                <a:spcPct val="100000"/>
              </a:lnSpc>
              <a:spcBef>
                <a:spcPts val="605"/>
              </a:spcBef>
              <a:buSzPct val="150000"/>
              <a:buFont typeface="Wingdings"/>
              <a:buChar char=""/>
              <a:tabLst>
                <a:tab pos="234950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Бренд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(узнаваемый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стиль)</a:t>
            </a:r>
            <a:endParaRPr sz="1000">
              <a:latin typeface="Tahoma"/>
              <a:cs typeface="Tahoma"/>
            </a:endParaRPr>
          </a:p>
          <a:p>
            <a:pPr marL="234315" indent="-208915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34950" algn="l"/>
              </a:tabLst>
            </a:pP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Гимн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школы</a:t>
            </a:r>
            <a:endParaRPr sz="1000">
              <a:latin typeface="Tahoma"/>
              <a:cs typeface="Tahoma"/>
            </a:endParaRPr>
          </a:p>
          <a:p>
            <a:pPr marL="234315" indent="-208915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34950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Уголки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государственной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символикой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классных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кабинетах</a:t>
            </a:r>
            <a:endParaRPr sz="1000">
              <a:latin typeface="Tahoma"/>
              <a:cs typeface="Tahoma"/>
            </a:endParaRPr>
          </a:p>
          <a:p>
            <a:pPr marL="234315" indent="-208915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3495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Медиацентр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(школьное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ТВ,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школьное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радио,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школьная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газета)</a:t>
            </a:r>
            <a:endParaRPr sz="1000">
              <a:latin typeface="Tahoma"/>
              <a:cs typeface="Tahoma"/>
            </a:endParaRPr>
          </a:p>
          <a:p>
            <a:pPr marL="221615" indent="-209550">
              <a:lnSpc>
                <a:spcPct val="100000"/>
              </a:lnSpc>
              <a:spcBef>
                <a:spcPts val="570"/>
              </a:spcBef>
              <a:buSzPct val="150000"/>
              <a:buFont typeface="Wingdings"/>
              <a:buChar char=""/>
              <a:tabLst>
                <a:tab pos="222250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Проект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«Орлята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России»</a:t>
            </a:r>
            <a:endParaRPr sz="1000">
              <a:latin typeface="Tahoma"/>
              <a:cs typeface="Tahoma"/>
            </a:endParaRPr>
          </a:p>
          <a:p>
            <a:pPr marL="221615" indent="-209550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2225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Первичное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отделение</a:t>
            </a:r>
            <a:r>
              <a:rPr sz="10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РДШ</a:t>
            </a:r>
            <a:endParaRPr sz="1000">
              <a:latin typeface="Tahoma"/>
              <a:cs typeface="Tahoma"/>
            </a:endParaRPr>
          </a:p>
          <a:p>
            <a:pPr marL="221615" indent="-209550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22250" algn="l"/>
              </a:tabLst>
            </a:pP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Представительства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детских</a:t>
            </a:r>
            <a:r>
              <a:rPr sz="10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молодежных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общественных</a:t>
            </a:r>
            <a:endParaRPr sz="1000">
              <a:latin typeface="Tahoma"/>
              <a:cs typeface="Tahoma"/>
            </a:endParaRPr>
          </a:p>
          <a:p>
            <a:pPr marL="184785">
              <a:lnSpc>
                <a:spcPct val="100000"/>
              </a:lnSpc>
              <a:spcBef>
                <a:spcPts val="5"/>
              </a:spcBef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объединений</a:t>
            </a:r>
            <a:r>
              <a:rPr sz="10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(«Юнармия»,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«Большая перемена»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др.)</a:t>
            </a:r>
            <a:endParaRPr sz="1000">
              <a:latin typeface="Tahoma"/>
              <a:cs typeface="Tahoma"/>
            </a:endParaRPr>
          </a:p>
          <a:p>
            <a:pPr marL="220979" indent="-208915">
              <a:lnSpc>
                <a:spcPct val="100000"/>
              </a:lnSpc>
              <a:spcBef>
                <a:spcPts val="300"/>
              </a:spcBef>
              <a:buSzPct val="150000"/>
              <a:buFont typeface="Wingdings"/>
              <a:buChar char=""/>
              <a:tabLst>
                <a:tab pos="221615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Совет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обучающихся</a:t>
            </a:r>
            <a:endParaRPr sz="1000">
              <a:latin typeface="Tahoma"/>
              <a:cs typeface="Tahoma"/>
            </a:endParaRPr>
          </a:p>
          <a:p>
            <a:pPr marL="220979" indent="-208915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21615" algn="l"/>
              </a:tabLst>
            </a:pP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Штаб</a:t>
            </a:r>
            <a:r>
              <a:rPr sz="10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воспитательной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работы</a:t>
            </a:r>
            <a:endParaRPr sz="1000">
              <a:latin typeface="Tahoma"/>
              <a:cs typeface="Tahoma"/>
            </a:endParaRPr>
          </a:p>
          <a:p>
            <a:pPr marL="220979" indent="-208915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"/>
              <a:tabLst>
                <a:tab pos="221615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Совет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родителей/Совет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отцов</a:t>
            </a:r>
            <a:endParaRPr sz="1000">
              <a:latin typeface="Tahoma"/>
              <a:cs typeface="Tahoma"/>
            </a:endParaRPr>
          </a:p>
          <a:p>
            <a:pPr marL="184785" marR="400685" indent="-172720">
              <a:lnSpc>
                <a:spcPct val="100000"/>
              </a:lnSpc>
              <a:spcBef>
                <a:spcPts val="390"/>
              </a:spcBef>
              <a:buClr>
                <a:srgbClr val="031B83"/>
              </a:buClr>
              <a:buSzPct val="150000"/>
              <a:buFont typeface="Wingdings"/>
              <a:buChar char=""/>
              <a:tabLst>
                <a:tab pos="222250" algn="l"/>
              </a:tabLst>
            </a:pPr>
            <a:r>
              <a:rPr dirty="0"/>
              <a:t>	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Советник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директора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воспитанию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взаимодействию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с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детскими</a:t>
            </a:r>
            <a:r>
              <a:rPr sz="10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общественными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объединениями</a:t>
            </a:r>
            <a:endParaRPr sz="1000">
              <a:latin typeface="Tahoma"/>
              <a:cs typeface="Tahoma"/>
            </a:endParaRPr>
          </a:p>
          <a:p>
            <a:pPr marL="184785" marR="383540" indent="-172720">
              <a:lnSpc>
                <a:spcPct val="100000"/>
              </a:lnSpc>
              <a:spcBef>
                <a:spcPts val="600"/>
              </a:spcBef>
              <a:buClr>
                <a:srgbClr val="031B83"/>
              </a:buClr>
              <a:buSzPct val="150000"/>
              <a:buFont typeface="Wingdings"/>
              <a:buChar char=""/>
              <a:tabLst>
                <a:tab pos="222250" algn="l"/>
              </a:tabLst>
            </a:pPr>
            <a:r>
              <a:rPr dirty="0"/>
              <a:t>	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Повышение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квалификации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педагогических</a:t>
            </a:r>
            <a:r>
              <a:rPr sz="10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работников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в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сфере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воспитания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165847" y="484631"/>
            <a:ext cx="1657985" cy="149860"/>
            <a:chOff x="7165847" y="484631"/>
            <a:chExt cx="1657985" cy="149860"/>
          </a:xfrm>
        </p:grpSpPr>
        <p:sp>
          <p:nvSpPr>
            <p:cNvPr id="13" name="object 13"/>
            <p:cNvSpPr/>
            <p:nvPr/>
          </p:nvSpPr>
          <p:spPr>
            <a:xfrm>
              <a:off x="7165847" y="608076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4">
                  <a:moveTo>
                    <a:pt x="0" y="0"/>
                  </a:moveTo>
                  <a:lnTo>
                    <a:pt x="1657984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950707" y="484631"/>
              <a:ext cx="108203" cy="108203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4940808" y="484631"/>
            <a:ext cx="1659889" cy="149860"/>
            <a:chOff x="4940808" y="484631"/>
            <a:chExt cx="1659889" cy="149860"/>
          </a:xfrm>
        </p:grpSpPr>
        <p:sp>
          <p:nvSpPr>
            <p:cNvPr id="16" name="object 16"/>
            <p:cNvSpPr/>
            <p:nvPr/>
          </p:nvSpPr>
          <p:spPr>
            <a:xfrm>
              <a:off x="4940808" y="608076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9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40808" y="484631"/>
              <a:ext cx="108203" cy="108203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762500" y="1484375"/>
            <a:ext cx="2125980" cy="4953000"/>
          </a:xfrm>
          <a:prstGeom prst="rect">
            <a:avLst/>
          </a:prstGeom>
          <a:solidFill>
            <a:srgbClr val="E1EFD9"/>
          </a:solidFill>
        </p:spPr>
        <p:txBody>
          <a:bodyPr vert="horz" wrap="square" lIns="0" tIns="6985" rIns="0" bIns="0" rtlCol="0">
            <a:spAutoFit/>
          </a:bodyPr>
          <a:lstStyle/>
          <a:p>
            <a:pPr marL="7620">
              <a:lnSpc>
                <a:spcPct val="100000"/>
              </a:lnSpc>
              <a:spcBef>
                <a:spcPts val="5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</a:pPr>
            <a:endParaRPr sz="1600">
              <a:latin typeface="Wingdings"/>
              <a:cs typeface="Wingdings"/>
            </a:endParaRPr>
          </a:p>
          <a:p>
            <a:pPr>
              <a:lnSpc>
                <a:spcPct val="100000"/>
              </a:lnSpc>
            </a:pPr>
            <a:endParaRPr sz="1600">
              <a:latin typeface="Wingdings"/>
              <a:cs typeface="Wingdings"/>
            </a:endParaRPr>
          </a:p>
          <a:p>
            <a:pPr>
              <a:lnSpc>
                <a:spcPct val="100000"/>
              </a:lnSpc>
            </a:pPr>
            <a:endParaRPr sz="1600">
              <a:latin typeface="Wingdings"/>
              <a:cs typeface="Wingdings"/>
            </a:endParaRPr>
          </a:p>
          <a:p>
            <a:pPr>
              <a:lnSpc>
                <a:spcPct val="100000"/>
              </a:lnSpc>
            </a:pPr>
            <a:endParaRPr sz="16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  <a:spcBef>
                <a:spcPts val="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</a:pPr>
            <a:endParaRPr sz="16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  <a:spcBef>
                <a:spcPts val="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7620" marR="920115">
              <a:lnSpc>
                <a:spcPct val="100000"/>
              </a:lnSpc>
              <a:spcBef>
                <a:spcPts val="500"/>
              </a:spcBef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Курсы повышения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квалификации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50">
              <a:latin typeface="Tahoma"/>
              <a:cs typeface="Tahoma"/>
            </a:endParaRPr>
          </a:p>
          <a:p>
            <a:pPr marL="7620">
              <a:lnSpc>
                <a:spcPct val="100000"/>
              </a:lnSpc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6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  <a:spcBef>
                <a:spcPts val="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76313" y="2930778"/>
            <a:ext cx="210820" cy="936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625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47625">
              <a:lnSpc>
                <a:spcPts val="1785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ts val="1785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088758" y="4176471"/>
            <a:ext cx="150495" cy="930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ts val="176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ts val="176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435465" y="4677917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111745" y="1262888"/>
            <a:ext cx="175260" cy="1007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395841" y="1262888"/>
            <a:ext cx="215265" cy="34404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20320">
              <a:lnSpc>
                <a:spcPct val="100000"/>
              </a:lnSpc>
              <a:spcBef>
                <a:spcPts val="53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2032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2032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2032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2032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20320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40005">
              <a:lnSpc>
                <a:spcPct val="100000"/>
              </a:lnSpc>
              <a:spcBef>
                <a:spcPts val="2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40005">
              <a:lnSpc>
                <a:spcPct val="100000"/>
              </a:lnSpc>
              <a:spcBef>
                <a:spcPts val="3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40005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52069">
              <a:lnSpc>
                <a:spcPct val="100000"/>
              </a:lnSpc>
              <a:spcBef>
                <a:spcPts val="83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52069">
              <a:lnSpc>
                <a:spcPct val="100000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88758" y="5145785"/>
            <a:ext cx="1642745" cy="4819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Курсы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повышения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квалификации,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непрерывное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повышение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квалификации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481057" y="4792217"/>
            <a:ext cx="1498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481057" y="5084826"/>
            <a:ext cx="24371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Курсы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повышения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квалификации,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непрерывное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повышение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квалификации,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повышение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квалификации</a:t>
            </a:r>
            <a:r>
              <a:rPr sz="1000" spc="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управленческих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команд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46303" y="5672429"/>
            <a:ext cx="291020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Летние тематические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смены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школьном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лагере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46303" y="6129629"/>
            <a:ext cx="29559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Наличие комнаты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/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уголка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«Большой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перемены»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21309" y="669416"/>
            <a:ext cx="40932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200" spc="2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единого</a:t>
            </a:r>
            <a:r>
              <a:rPr sz="1200" spc="2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образовательного</a:t>
            </a:r>
            <a:r>
              <a:rPr sz="1200" spc="2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пространства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(разрабатываемые</a:t>
            </a:r>
            <a:r>
              <a:rPr sz="1200" spc="2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документы)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146925" y="5689498"/>
            <a:ext cx="1498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134225" y="6146698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563989" y="5689498"/>
            <a:ext cx="1498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551289" y="6146698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1865356" y="6387490"/>
            <a:ext cx="14605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808080"/>
                </a:solidFill>
                <a:latin typeface="Arial"/>
                <a:cs typeface="Arial"/>
              </a:rPr>
              <a:t>8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23366" y="112521"/>
            <a:ext cx="208533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031B83"/>
                </a:solidFill>
                <a:latin typeface="Verdana"/>
                <a:cs typeface="Verdana"/>
              </a:rPr>
              <a:t>Творчество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89245" y="781939"/>
            <a:ext cx="8007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59308" y="1047051"/>
            <a:ext cx="11002010" cy="219710"/>
          </a:xfrm>
          <a:custGeom>
            <a:avLst/>
            <a:gdLst/>
            <a:ahLst/>
            <a:cxnLst/>
            <a:rect l="l" t="t" r="r" b="b"/>
            <a:pathLst>
              <a:path w="11002010" h="219709">
                <a:moveTo>
                  <a:pt x="11001629" y="0"/>
                </a:moveTo>
                <a:lnTo>
                  <a:pt x="0" y="0"/>
                </a:lnTo>
                <a:lnTo>
                  <a:pt x="0" y="219392"/>
                </a:lnTo>
                <a:lnTo>
                  <a:pt x="11001629" y="219392"/>
                </a:lnTo>
                <a:lnTo>
                  <a:pt x="11001629" y="0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206990" y="834898"/>
            <a:ext cx="617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52358" y="834898"/>
            <a:ext cx="6438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0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473183" y="548640"/>
            <a:ext cx="1659889" cy="149860"/>
            <a:chOff x="9473183" y="548640"/>
            <a:chExt cx="1659889" cy="149860"/>
          </a:xfrm>
        </p:grpSpPr>
        <p:sp>
          <p:nvSpPr>
            <p:cNvPr id="9" name="object 9"/>
            <p:cNvSpPr/>
            <p:nvPr/>
          </p:nvSpPr>
          <p:spPr>
            <a:xfrm>
              <a:off x="9473183" y="672084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9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98707" y="548640"/>
              <a:ext cx="108203" cy="108203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7210043" y="548640"/>
            <a:ext cx="1657985" cy="149860"/>
            <a:chOff x="7210043" y="548640"/>
            <a:chExt cx="1657985" cy="149860"/>
          </a:xfrm>
        </p:grpSpPr>
        <p:sp>
          <p:nvSpPr>
            <p:cNvPr id="12" name="object 12"/>
            <p:cNvSpPr/>
            <p:nvPr/>
          </p:nvSpPr>
          <p:spPr>
            <a:xfrm>
              <a:off x="7210043" y="672084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4">
                  <a:moveTo>
                    <a:pt x="0" y="0"/>
                  </a:moveTo>
                  <a:lnTo>
                    <a:pt x="1657984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994903" y="548640"/>
              <a:ext cx="108203" cy="108203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4945379" y="548640"/>
            <a:ext cx="1659889" cy="149860"/>
            <a:chOff x="4945379" y="548640"/>
            <a:chExt cx="1659889" cy="149860"/>
          </a:xfrm>
        </p:grpSpPr>
        <p:sp>
          <p:nvSpPr>
            <p:cNvPr id="15" name="object 15"/>
            <p:cNvSpPr/>
            <p:nvPr/>
          </p:nvSpPr>
          <p:spPr>
            <a:xfrm>
              <a:off x="4945379" y="672084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9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45379" y="548640"/>
              <a:ext cx="108203" cy="108203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678891" y="5603849"/>
            <a:ext cx="3810635" cy="1032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Работа</a:t>
            </a:r>
            <a:r>
              <a:rPr sz="11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11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мобильными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учебными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комплексами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(кванториумы,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лаборатория безопасности,</a:t>
            </a:r>
            <a:r>
              <a:rPr sz="11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библиотечные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комплексы 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 др.)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031B83"/>
              </a:buClr>
              <a:buFont typeface="Wingdings"/>
              <a:buChar char=""/>
            </a:pPr>
            <a:endParaRPr sz="1050">
              <a:latin typeface="Tahoma"/>
              <a:cs typeface="Tahoma"/>
            </a:endParaRPr>
          </a:p>
          <a:p>
            <a:pPr marL="184785" marR="583565" indent="-172720">
              <a:lnSpc>
                <a:spcPct val="100000"/>
              </a:lnSpc>
              <a:spcBef>
                <a:spcPts val="5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Школа</a:t>
            </a:r>
            <a:r>
              <a:rPr sz="1100" spc="-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полного</a:t>
            </a:r>
            <a:r>
              <a:rPr sz="11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дня:</a:t>
            </a:r>
            <a:r>
              <a:rPr sz="11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внеурочная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деятельность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031B83"/>
                </a:solidFill>
                <a:latin typeface="Tahoma"/>
                <a:cs typeface="Tahoma"/>
              </a:rPr>
              <a:t>и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дополнительное</a:t>
            </a:r>
            <a:r>
              <a:rPr sz="11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образование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09744" y="1371600"/>
            <a:ext cx="2124710" cy="5226050"/>
          </a:xfrm>
          <a:prstGeom prst="rect">
            <a:avLst/>
          </a:prstGeom>
          <a:solidFill>
            <a:srgbClr val="E1EFD9"/>
          </a:solidFill>
        </p:spPr>
        <p:txBody>
          <a:bodyPr vert="horz" wrap="square" lIns="0" tIns="67310" rIns="0" bIns="0" rtlCol="0">
            <a:spAutoFit/>
          </a:bodyPr>
          <a:lstStyle/>
          <a:p>
            <a:pPr marL="6985" marR="384175">
              <a:lnSpc>
                <a:spcPct val="101099"/>
              </a:lnSpc>
              <a:spcBef>
                <a:spcPts val="530"/>
              </a:spcBef>
              <a:buSzPct val="133333"/>
              <a:buFont typeface="Wingdings"/>
              <a:buChar char=""/>
              <a:tabLst>
                <a:tab pos="149860" algn="l"/>
              </a:tabLst>
            </a:pP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не</a:t>
            </a:r>
            <a:r>
              <a:rPr sz="900" b="1" spc="-4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менее</a:t>
            </a:r>
            <a:r>
              <a:rPr sz="900" b="1" spc="-3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1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 программы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по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50" dirty="0">
                <a:solidFill>
                  <a:srgbClr val="008000"/>
                </a:solidFill>
                <a:latin typeface="Tahoma"/>
                <a:cs typeface="Tahoma"/>
              </a:rPr>
              <a:t>3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направленностям</a:t>
            </a:r>
            <a:r>
              <a:rPr sz="900" b="1" spc="6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ДОД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Wingdings"/>
              <a:buChar char=""/>
            </a:pPr>
            <a:endParaRPr sz="1100">
              <a:latin typeface="Tahoma"/>
              <a:cs typeface="Tahoma"/>
            </a:endParaRPr>
          </a:p>
          <a:p>
            <a:pPr marL="6985" marR="603885">
              <a:lnSpc>
                <a:spcPct val="100000"/>
              </a:lnSpc>
              <a:spcBef>
                <a:spcPts val="955"/>
              </a:spcBef>
              <a:buSzPct val="150000"/>
              <a:buFont typeface="Wingdings"/>
              <a:buChar char=""/>
              <a:tabLst>
                <a:tab pos="173990" algn="l"/>
              </a:tabLst>
            </a:pP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участие</a:t>
            </a:r>
            <a:r>
              <a:rPr sz="900" b="1" spc="-3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в</a:t>
            </a:r>
            <a:r>
              <a:rPr sz="900" b="1" spc="-3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ключевых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всероссийских</a:t>
            </a:r>
            <a:r>
              <a:rPr sz="900" b="1" spc="1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конкурсах,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фестивалях,</a:t>
            </a:r>
            <a:r>
              <a:rPr sz="900" b="1" spc="2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олимпиадах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Wingdings"/>
              <a:buChar char=""/>
            </a:pPr>
            <a:endParaRPr sz="1100">
              <a:latin typeface="Tahoma"/>
              <a:cs typeface="Tahoma"/>
            </a:endParaRPr>
          </a:p>
          <a:p>
            <a:pPr marL="6985">
              <a:lnSpc>
                <a:spcPct val="100000"/>
              </a:lnSpc>
              <a:spcBef>
                <a:spcPts val="955"/>
              </a:spcBef>
              <a:buSzPct val="150000"/>
              <a:buFont typeface="Wingdings"/>
              <a:buChar char=""/>
              <a:tabLst>
                <a:tab pos="173990" algn="l"/>
              </a:tabLst>
            </a:pP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школьный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 музей,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школьный театр/хор/музыкальный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коллектив/изобразительная</a:t>
            </a:r>
            <a:r>
              <a:rPr sz="900" b="1" spc="1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студия, школьный</a:t>
            </a:r>
            <a:r>
              <a:rPr sz="900" b="1" spc="-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туристский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клуб</a:t>
            </a:r>
            <a:r>
              <a:rPr sz="900" b="1" spc="-3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и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др.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 (1- </a:t>
            </a: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2</a:t>
            </a:r>
            <a:r>
              <a:rPr sz="900" b="1" spc="-4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позиции)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Wingdings"/>
              <a:buChar char=""/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"/>
            </a:pPr>
            <a:endParaRPr sz="1150">
              <a:latin typeface="Tahoma"/>
              <a:cs typeface="Tahoma"/>
            </a:endParaRPr>
          </a:p>
          <a:p>
            <a:pPr marL="6985" marR="17780">
              <a:lnSpc>
                <a:spcPct val="100000"/>
              </a:lnSpc>
              <a:buSzPct val="150000"/>
              <a:buFont typeface="Wingdings"/>
              <a:buChar char=""/>
              <a:tabLst>
                <a:tab pos="173990" algn="l"/>
              </a:tabLst>
            </a:pP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сетевое</a:t>
            </a:r>
            <a:r>
              <a:rPr sz="900" b="1" spc="-1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взаимодействие</a:t>
            </a:r>
            <a:r>
              <a:rPr sz="900" b="1" spc="1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50" dirty="0">
                <a:solidFill>
                  <a:srgbClr val="008000"/>
                </a:solidFill>
                <a:latin typeface="Tahoma"/>
                <a:cs typeface="Tahoma"/>
              </a:rPr>
              <a:t>с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организациями</a:t>
            </a:r>
            <a:r>
              <a:rPr sz="900" b="1" spc="3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культуры</a:t>
            </a:r>
            <a:r>
              <a:rPr sz="900" b="1" spc="1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50" dirty="0">
                <a:solidFill>
                  <a:srgbClr val="008000"/>
                </a:solidFill>
                <a:latin typeface="Tahoma"/>
                <a:cs typeface="Tahoma"/>
              </a:rPr>
              <a:t>и</a:t>
            </a:r>
            <a:r>
              <a:rPr sz="900" b="1" spc="20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искусств,</a:t>
            </a: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кванториумы,</a:t>
            </a:r>
            <a:r>
              <a:rPr sz="900" b="1" spc="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мобильные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кванториумы,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ДНК, </a:t>
            </a:r>
            <a:r>
              <a:rPr sz="900" b="1" spc="-35" dirty="0">
                <a:solidFill>
                  <a:srgbClr val="008000"/>
                </a:solidFill>
                <a:latin typeface="Tahoma"/>
                <a:cs typeface="Tahoma"/>
              </a:rPr>
              <a:t>IT-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кубы,</a:t>
            </a:r>
            <a:r>
              <a:rPr sz="900" b="1" spc="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«Точки роста»,</a:t>
            </a:r>
            <a:r>
              <a:rPr sz="900" b="1" spc="1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экостанции,</a:t>
            </a: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виртуальный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концертный</a:t>
            </a:r>
            <a:r>
              <a:rPr sz="900" b="1" spc="-1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зал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(не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менее,</a:t>
            </a:r>
            <a:r>
              <a:rPr sz="900" b="1" spc="-3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чем</a:t>
            </a:r>
            <a:r>
              <a:rPr sz="900" b="1" spc="-3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dirty="0">
                <a:solidFill>
                  <a:srgbClr val="008000"/>
                </a:solidFill>
                <a:latin typeface="Tahoma"/>
                <a:cs typeface="Tahoma"/>
              </a:rPr>
              <a:t>с</a:t>
            </a:r>
            <a:r>
              <a:rPr sz="900" b="1" spc="-3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50" dirty="0">
                <a:solidFill>
                  <a:srgbClr val="008000"/>
                </a:solidFill>
                <a:latin typeface="Tahoma"/>
                <a:cs typeface="Tahoma"/>
              </a:rPr>
              <a:t>1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организацией)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Wingdings"/>
              <a:buChar char=""/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Wingdings"/>
              <a:buChar char=""/>
            </a:pPr>
            <a:endParaRPr sz="950">
              <a:latin typeface="Tahoma"/>
              <a:cs typeface="Tahoma"/>
            </a:endParaRPr>
          </a:p>
          <a:p>
            <a:pPr marL="6985" marR="222250">
              <a:lnSpc>
                <a:spcPct val="100000"/>
              </a:lnSpc>
              <a:buSzPct val="150000"/>
              <a:buFont typeface="Wingdings"/>
              <a:buChar char=""/>
              <a:tabLst>
                <a:tab pos="173990" algn="l"/>
              </a:tabLst>
            </a:pP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Летний</a:t>
            </a:r>
            <a:r>
              <a:rPr sz="900" b="1" spc="-5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20" dirty="0">
                <a:solidFill>
                  <a:srgbClr val="008000"/>
                </a:solidFill>
                <a:latin typeface="Tahoma"/>
                <a:cs typeface="Tahoma"/>
              </a:rPr>
              <a:t>лагерь</a:t>
            </a:r>
            <a:r>
              <a:rPr sz="900" b="1" spc="-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900" b="1" spc="-30" dirty="0">
                <a:solidFill>
                  <a:srgbClr val="008000"/>
                </a:solidFill>
                <a:latin typeface="Tahoma"/>
                <a:cs typeface="Tahoma"/>
              </a:rPr>
              <a:t>(тематические </a:t>
            </a:r>
            <a:r>
              <a:rPr sz="900" b="1" spc="-10" dirty="0">
                <a:solidFill>
                  <a:srgbClr val="008000"/>
                </a:solidFill>
                <a:latin typeface="Tahoma"/>
                <a:cs typeface="Tahoma"/>
              </a:rPr>
              <a:t>смены)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50">
              <a:latin typeface="Tahoma"/>
              <a:cs typeface="Tahoma"/>
            </a:endParaRPr>
          </a:p>
          <a:p>
            <a:pPr marL="6985">
              <a:lnSpc>
                <a:spcPct val="100000"/>
              </a:lnSpc>
            </a:pPr>
            <a:r>
              <a:rPr sz="18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8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>
              <a:latin typeface="Wingdings"/>
              <a:cs typeface="Wingdings"/>
            </a:endParaRPr>
          </a:p>
          <a:p>
            <a:pPr marL="6985">
              <a:lnSpc>
                <a:spcPct val="100000"/>
              </a:lnSpc>
            </a:pPr>
            <a:r>
              <a:rPr sz="18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180580" y="1382395"/>
            <a:ext cx="1612900" cy="30353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75"/>
              </a:spcBef>
              <a:buClr>
                <a:srgbClr val="001F5F"/>
              </a:buClr>
              <a:buSzPct val="166666"/>
              <a:buFont typeface="Wingdings"/>
              <a:buChar char=""/>
              <a:tabLst>
                <a:tab pos="198755" algn="l"/>
              </a:tabLst>
            </a:pP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не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менее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1</a:t>
            </a:r>
            <a:r>
              <a:rPr sz="9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программы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4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направленностям</a:t>
            </a:r>
            <a:r>
              <a:rPr sz="900" spc="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ДОД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180580" y="1919096"/>
            <a:ext cx="1971039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"/>
              <a:tabLst>
                <a:tab pos="18224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участие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победа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на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региональном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уровне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ключевых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всероссийских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конкурсах,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фестивалях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,</a:t>
            </a:r>
            <a:r>
              <a:rPr sz="9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олимпиадах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180580" y="2620136"/>
            <a:ext cx="2033270" cy="8489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8590" indent="-136525">
              <a:lnSpc>
                <a:spcPts val="1225"/>
              </a:lnSpc>
              <a:buSzPct val="138888"/>
              <a:buFont typeface="Wingdings"/>
              <a:buChar char=""/>
              <a:tabLst>
                <a:tab pos="149225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музей,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театр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ts val="1035"/>
              </a:lnSpc>
            </a:pP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/хор/музыкальный</a:t>
            </a:r>
            <a:endParaRPr sz="90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коллектив/изобразительная</a:t>
            </a:r>
            <a:r>
              <a:rPr sz="900" spc="9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студия,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туристский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клуб,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школьный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краеведческий</a:t>
            </a:r>
            <a:r>
              <a:rPr sz="9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стартап,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школьный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медиацентр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др.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(не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менее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2</a:t>
            </a:r>
            <a:r>
              <a:rPr sz="9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позиций)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180580" y="3656838"/>
            <a:ext cx="2112010" cy="986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"/>
              <a:tabLst>
                <a:tab pos="215900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сетевое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взаимодействие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с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организациями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культуры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и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искусств,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кванториумы,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мобильные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кванториумы,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ДНК,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IT-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кубы,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«Точки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роста»,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экостанции,</a:t>
            </a:r>
            <a:r>
              <a:rPr sz="9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виртуальный</a:t>
            </a:r>
            <a:r>
              <a:rPr sz="9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концертный зал,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ведущие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предприятия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региона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др.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(не</a:t>
            </a:r>
            <a:r>
              <a:rPr sz="9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менее,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чем</a:t>
            </a:r>
            <a:r>
              <a:rPr sz="9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9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2</a:t>
            </a:r>
            <a:r>
              <a:rPr sz="9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организациями)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180580" y="4891532"/>
            <a:ext cx="2092960" cy="437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8590" indent="-136525">
              <a:lnSpc>
                <a:spcPts val="1225"/>
              </a:lnSpc>
              <a:buSzPct val="138888"/>
              <a:buFont typeface="Wingdings"/>
              <a:buChar char=""/>
              <a:tabLst>
                <a:tab pos="14922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Летний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лагерь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(тематические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смены),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ts val="1035"/>
              </a:lnSpc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участие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в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каникулярных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профориентационных</a:t>
            </a:r>
            <a:r>
              <a:rPr sz="900" spc="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сменах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431781" y="1406398"/>
            <a:ext cx="161417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600"/>
              </a:lnSpc>
              <a:spcBef>
                <a:spcPts val="100"/>
              </a:spcBef>
              <a:buSzPct val="172222"/>
              <a:buFont typeface="Wingdings"/>
              <a:buChar char=""/>
              <a:tabLst>
                <a:tab pos="200660" algn="l"/>
              </a:tabLst>
            </a:pP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не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менее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1</a:t>
            </a:r>
            <a:r>
              <a:rPr sz="9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программы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6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направленностям</a:t>
            </a:r>
            <a:r>
              <a:rPr sz="900" spc="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ДОД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431781" y="1985898"/>
            <a:ext cx="2033270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3655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"/>
              <a:tabLst>
                <a:tab pos="18224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участие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победа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на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всероссийском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уровне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ключевых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всероссийских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конкурсах,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фестивалях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,</a:t>
            </a:r>
            <a:r>
              <a:rPr sz="9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олимпиадах;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участие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конференциях</a:t>
            </a:r>
            <a:endParaRPr sz="900">
              <a:latin typeface="Tahoma"/>
              <a:cs typeface="Tahoma"/>
            </a:endParaRPr>
          </a:p>
          <a:p>
            <a:pPr marL="148590" indent="-136525">
              <a:lnSpc>
                <a:spcPts val="1575"/>
              </a:lnSpc>
              <a:spcBef>
                <a:spcPts val="150"/>
              </a:spcBef>
              <a:buSzPct val="150000"/>
              <a:buFont typeface="Wingdings"/>
              <a:buChar char=""/>
              <a:tabLst>
                <a:tab pos="149225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музей,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театр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ts val="1035"/>
              </a:lnSpc>
            </a:pP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/хор/музыкальный</a:t>
            </a:r>
            <a:endParaRPr sz="90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коллектив/изобразительная</a:t>
            </a:r>
            <a:r>
              <a:rPr sz="900" spc="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студия,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туристский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клуб,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школьный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краеведческий</a:t>
            </a:r>
            <a:r>
              <a:rPr sz="9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стартап,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школьный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медиацентр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др.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(не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менее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3</a:t>
            </a:r>
            <a:r>
              <a:rPr sz="9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позиций)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431781" y="3723513"/>
            <a:ext cx="2063114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"/>
              <a:tabLst>
                <a:tab pos="18224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работа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сетевому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взаимодействию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со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школами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«базового»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«среднего» уровней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431781" y="4958333"/>
            <a:ext cx="212725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buSzPct val="150000"/>
              <a:buFont typeface="Wingdings"/>
              <a:buChar char=""/>
              <a:tabLst>
                <a:tab pos="18224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Летний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лагерь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(тематические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смены),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участие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в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каникулярных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и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профориентационных</a:t>
            </a:r>
            <a:r>
              <a:rPr sz="900" spc="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сменах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060181" y="5694679"/>
            <a:ext cx="20510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00862" y="615822"/>
            <a:ext cx="40932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200" spc="2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единого</a:t>
            </a:r>
            <a:r>
              <a:rPr sz="1200" spc="2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образовательного</a:t>
            </a:r>
            <a:r>
              <a:rPr sz="1200" spc="2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пространства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00862" y="798957"/>
            <a:ext cx="3954145" cy="4511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(разрабатываемые</a:t>
            </a:r>
            <a:r>
              <a:rPr sz="1200" spc="2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документы)</a:t>
            </a: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4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50">
              <a:latin typeface="Tahoma"/>
              <a:cs typeface="Tahoma"/>
            </a:endParaRPr>
          </a:p>
          <a:p>
            <a:pPr marL="262890" marR="396240" indent="-172720">
              <a:lnSpc>
                <a:spcPct val="101800"/>
              </a:lnSpc>
              <a:buClr>
                <a:srgbClr val="001F5F"/>
              </a:buClr>
              <a:buSzPct val="150000"/>
              <a:buFont typeface="Wingdings"/>
              <a:buChar char=""/>
              <a:tabLst>
                <a:tab pos="295275" algn="l"/>
              </a:tabLst>
            </a:pPr>
            <a:r>
              <a:rPr dirty="0"/>
              <a:t>	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Реализация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дополнительных</a:t>
            </a:r>
            <a:r>
              <a:rPr sz="11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общеобразовательных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программ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Wingdings"/>
              <a:buChar char=""/>
            </a:pPr>
            <a:endParaRPr sz="1300">
              <a:latin typeface="Tahoma"/>
              <a:cs typeface="Tahoma"/>
            </a:endParaRPr>
          </a:p>
          <a:p>
            <a:pPr marL="303530" indent="-213995">
              <a:lnSpc>
                <a:spcPct val="100000"/>
              </a:lnSpc>
              <a:spcBef>
                <a:spcPts val="955"/>
              </a:spcBef>
              <a:buSzPct val="150000"/>
              <a:buFont typeface="Wingdings"/>
              <a:buChar char=""/>
              <a:tabLst>
                <a:tab pos="304165" algn="l"/>
              </a:tabLst>
            </a:pP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Участие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11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конкурсах,</a:t>
            </a:r>
            <a:r>
              <a:rPr sz="11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фестивалях,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олимпиадах,</a:t>
            </a:r>
            <a:endParaRPr sz="1100">
              <a:latin typeface="Tahoma"/>
              <a:cs typeface="Tahoma"/>
            </a:endParaRPr>
          </a:p>
          <a:p>
            <a:pPr marL="262890">
              <a:lnSpc>
                <a:spcPct val="100000"/>
              </a:lnSpc>
            </a:pP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конференциях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300">
              <a:latin typeface="Tahoma"/>
              <a:cs typeface="Tahoma"/>
            </a:endParaRPr>
          </a:p>
          <a:p>
            <a:pPr marL="262890" marR="8255" indent="-172720">
              <a:lnSpc>
                <a:spcPct val="100000"/>
              </a:lnSpc>
              <a:spcBef>
                <a:spcPts val="950"/>
              </a:spcBef>
              <a:buClr>
                <a:srgbClr val="031B83"/>
              </a:buClr>
              <a:buSzPct val="150000"/>
              <a:buFont typeface="Wingdings"/>
              <a:buChar char=""/>
              <a:tabLst>
                <a:tab pos="304165" algn="l"/>
              </a:tabLst>
            </a:pPr>
            <a:r>
              <a:rPr dirty="0"/>
              <a:t>	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11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объединений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(школьный</a:t>
            </a:r>
            <a:r>
              <a:rPr sz="11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театр,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музей 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музейная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педагогика,</a:t>
            </a:r>
            <a:r>
              <a:rPr sz="11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туристский</a:t>
            </a:r>
            <a:r>
              <a:rPr sz="11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клуб, школьный</a:t>
            </a:r>
            <a:r>
              <a:rPr sz="11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краеведческий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стартап,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школьный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музыкальный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коллектив,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школьный</a:t>
            </a:r>
            <a:r>
              <a:rPr sz="11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пресс-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центр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(телевидение,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 газета,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журнал)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Wingdings"/>
              <a:buChar char=""/>
            </a:pPr>
            <a:endParaRPr sz="1850">
              <a:latin typeface="Tahoma"/>
              <a:cs typeface="Tahoma"/>
            </a:endParaRPr>
          </a:p>
          <a:p>
            <a:pPr marL="262890" marR="5080" indent="-172720">
              <a:lnSpc>
                <a:spcPct val="100000"/>
              </a:lnSpc>
              <a:buClr>
                <a:srgbClr val="031B83"/>
              </a:buClr>
              <a:buSzPct val="150000"/>
              <a:buFont typeface="Wingdings"/>
              <a:buChar char=""/>
              <a:tabLst>
                <a:tab pos="304165" algn="l"/>
              </a:tabLst>
            </a:pPr>
            <a:r>
              <a:rPr dirty="0"/>
              <a:t>	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Сетевое</a:t>
            </a:r>
            <a:r>
              <a:rPr sz="11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взаимодействие</a:t>
            </a:r>
            <a:r>
              <a:rPr sz="11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(организации</a:t>
            </a:r>
            <a:r>
              <a:rPr sz="11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культуры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031B83"/>
                </a:solidFill>
                <a:latin typeface="Tahoma"/>
                <a:cs typeface="Tahoma"/>
              </a:rPr>
              <a:t>и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искусств,</a:t>
            </a:r>
            <a:r>
              <a:rPr sz="11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кванториумы, мобильные</a:t>
            </a:r>
            <a:r>
              <a:rPr sz="11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кванториумы,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ДНК,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IT-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кубы,</a:t>
            </a:r>
            <a:r>
              <a:rPr sz="11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«Точки</a:t>
            </a:r>
            <a:r>
              <a:rPr sz="11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роста»,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 экостанции,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ведущие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предприятия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региона</a:t>
            </a:r>
            <a:r>
              <a:rPr sz="11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1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др.)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Wingdings"/>
              <a:buChar char=""/>
            </a:pPr>
            <a:endParaRPr sz="13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"/>
            </a:pPr>
            <a:endParaRPr sz="1450">
              <a:latin typeface="Tahoma"/>
              <a:cs typeface="Tahoma"/>
            </a:endParaRPr>
          </a:p>
          <a:p>
            <a:pPr marL="262890" marR="151130" indent="-172720">
              <a:lnSpc>
                <a:spcPct val="100000"/>
              </a:lnSpc>
              <a:buClr>
                <a:srgbClr val="031B83"/>
              </a:buClr>
              <a:buSzPct val="150000"/>
              <a:buFont typeface="Wingdings"/>
              <a:buChar char=""/>
              <a:tabLst>
                <a:tab pos="304165" algn="l"/>
              </a:tabLst>
            </a:pPr>
            <a:r>
              <a:rPr dirty="0"/>
              <a:t>	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Летний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лагерь</a:t>
            </a:r>
            <a:r>
              <a:rPr sz="11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(тематические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смены),</a:t>
            </a:r>
            <a:r>
              <a:rPr sz="11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11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том</a:t>
            </a:r>
            <a:r>
              <a:rPr sz="11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числе участие</a:t>
            </a:r>
            <a:r>
              <a:rPr sz="11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11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каникулярных </a:t>
            </a:r>
            <a:r>
              <a:rPr sz="11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1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031B83"/>
                </a:solidFill>
                <a:latin typeface="Tahoma"/>
                <a:cs typeface="Tahoma"/>
              </a:rPr>
              <a:t>профориентационных</a:t>
            </a:r>
            <a:r>
              <a:rPr sz="11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031B83"/>
                </a:solidFill>
                <a:latin typeface="Tahoma"/>
                <a:cs typeface="Tahoma"/>
              </a:rPr>
              <a:t>сменах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0478769" y="5672429"/>
            <a:ext cx="20574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108695" y="6215888"/>
            <a:ext cx="20510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527030" y="6194247"/>
            <a:ext cx="20510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1805666" y="6479235"/>
            <a:ext cx="146050" cy="285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dirty="0">
                <a:solidFill>
                  <a:srgbClr val="808080"/>
                </a:solidFill>
                <a:latin typeface="Arial"/>
                <a:cs typeface="Arial"/>
              </a:rPr>
              <a:t>9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83107" y="67817"/>
            <a:ext cx="30759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Verdana"/>
                <a:cs typeface="Verdana"/>
              </a:rPr>
              <a:t>Профориентация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9409" y="654557"/>
            <a:ext cx="3808095" cy="3613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100" spc="65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100" spc="2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65" dirty="0">
                <a:solidFill>
                  <a:srgbClr val="031B83"/>
                </a:solidFill>
                <a:latin typeface="Tahoma"/>
                <a:cs typeface="Tahoma"/>
              </a:rPr>
              <a:t>единого</a:t>
            </a:r>
            <a:r>
              <a:rPr sz="1100" spc="229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70" dirty="0">
                <a:solidFill>
                  <a:srgbClr val="031B83"/>
                </a:solidFill>
                <a:latin typeface="Tahoma"/>
                <a:cs typeface="Tahoma"/>
              </a:rPr>
              <a:t>образовательного</a:t>
            </a:r>
            <a:r>
              <a:rPr sz="1100" spc="2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031B83"/>
                </a:solidFill>
                <a:latin typeface="Tahoma"/>
                <a:cs typeface="Tahoma"/>
              </a:rPr>
              <a:t>пространства </a:t>
            </a:r>
            <a:r>
              <a:rPr sz="1100" spc="70" dirty="0">
                <a:solidFill>
                  <a:srgbClr val="031B83"/>
                </a:solidFill>
                <a:latin typeface="Tahoma"/>
                <a:cs typeface="Tahoma"/>
              </a:rPr>
              <a:t>(разрабатываемые</a:t>
            </a:r>
            <a:r>
              <a:rPr sz="1100" spc="204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031B83"/>
                </a:solidFill>
                <a:latin typeface="Tahoma"/>
                <a:cs typeface="Tahoma"/>
              </a:rPr>
              <a:t>документы)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72609" y="816355"/>
            <a:ext cx="8007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200">
              <a:latin typeface="Tahoma"/>
              <a:cs typeface="Tahoma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92023" y="1054557"/>
          <a:ext cx="11899265" cy="5802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94225"/>
                <a:gridCol w="2036445"/>
                <a:gridCol w="2630170"/>
                <a:gridCol w="2638425"/>
              </a:tblGrid>
              <a:tr h="297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31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31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31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31B83"/>
                    </a:solidFill>
                  </a:tcPr>
                </a:tc>
              </a:tr>
              <a:tr h="5505450">
                <a:tc>
                  <a:txBody>
                    <a:bodyPr/>
                    <a:lstStyle/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Календарный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план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профориентационной</a:t>
                      </a:r>
                      <a:r>
                        <a:rPr sz="95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работы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marR="461009" indent="-172720">
                        <a:lnSpc>
                          <a:spcPct val="102099"/>
                        </a:lnSpc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Включение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полномочия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заместителя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директора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ведения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комплексной работы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профориентационной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деятельности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ОУ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Программа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работы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родителями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marR="335280" indent="-172720">
                        <a:lnSpc>
                          <a:spcPct val="102099"/>
                        </a:lnSpc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Использование</a:t>
                      </a:r>
                      <a:r>
                        <a:rPr sz="950" spc="1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регионами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профориентационных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сервисов</a:t>
                      </a:r>
                      <a:r>
                        <a:rPr sz="950" spc="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программ, аккредитованных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федеральном</a:t>
                      </a:r>
                      <a:r>
                        <a:rPr sz="95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уровне,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сонаправленных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комплексом мероприятий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проекта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«Билет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будущее»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Соглашение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партнерами-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предприятиями, организациями,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представляющими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площадку</a:t>
                      </a:r>
                      <a:r>
                        <a:rPr sz="95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для</a:t>
                      </a:r>
                      <a:r>
                        <a:rPr sz="950" spc="-7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организации</a:t>
                      </a:r>
                      <a:r>
                        <a:rPr sz="95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профориентации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marR="104775" indent="-172720">
                        <a:lnSpc>
                          <a:spcPct val="102099"/>
                        </a:lnSpc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Профориентационные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блоки,</a:t>
                      </a:r>
                      <a:r>
                        <a:rPr sz="950" spc="-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внедренные</a:t>
                      </a:r>
                      <a:r>
                        <a:rPr sz="950" spc="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1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учебные</a:t>
                      </a:r>
                      <a:r>
                        <a:rPr sz="950" spc="-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предметы, тематические классные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часы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marR="614680" indent="-172720">
                        <a:lnSpc>
                          <a:spcPct val="102099"/>
                        </a:lnSpc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Внеклассная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проектно-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исследовательская</a:t>
                      </a:r>
                      <a:r>
                        <a:rPr sz="950" spc="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деятельность,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связанная</a:t>
                      </a:r>
                      <a:r>
                        <a:rPr sz="950" spc="-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реальными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жизненными/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производственными</a:t>
                      </a:r>
                      <a:r>
                        <a:rPr sz="950" spc="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задачами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т.д.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marR="187960" indent="-172720">
                        <a:lnSpc>
                          <a:spcPct val="102099"/>
                        </a:lnSpc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Организация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профориентационного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урока</a:t>
                      </a:r>
                      <a:r>
                        <a:rPr sz="950" spc="-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платформе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bvbinfo.ru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рамках проекта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«Билет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будущее»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Участие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школьников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ежегодной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многоуровневой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онлайн-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диагностике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платформе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bvbinfo.ru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рамках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проекта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«Билет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будущее»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6-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11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классы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marR="139065" indent="-172720">
                        <a:lnSpc>
                          <a:spcPct val="102099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Организация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профессиональных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проб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(регистрация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платформе</a:t>
                      </a:r>
                      <a:r>
                        <a:rPr sz="95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bvbinfo.ru)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рамках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проекта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«Билет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будущее»,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том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числе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базе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предприятий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–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партнеров,</a:t>
                      </a:r>
                      <a:r>
                        <a:rPr sz="95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колледжей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Организация</a:t>
                      </a:r>
                      <a:r>
                        <a:rPr sz="95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профобучения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девятиклассников</a:t>
                      </a:r>
                      <a:r>
                        <a:rPr sz="950" spc="-1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</a:t>
                      </a:r>
                      <a:r>
                        <a:rPr sz="95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базе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колледжей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marR="210820" indent="-172720">
                        <a:lnSpc>
                          <a:spcPct val="102099"/>
                        </a:lnSpc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Участие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школьников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мультимедийной 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выставке-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практикуме</a:t>
                      </a:r>
                      <a:r>
                        <a:rPr sz="950" spc="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"Лаборатория будущего"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(на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базе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исторических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парков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"Россия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-</a:t>
                      </a:r>
                      <a:r>
                        <a:rPr sz="95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моя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история")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рамках проекта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«Билет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будущее»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Участие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фестивале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профессий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рамках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проекта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«Билет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будущее»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Участие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в</a:t>
                      </a:r>
                      <a:r>
                        <a:rPr sz="950" spc="-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профориентационной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смене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marR="466725" indent="-172720">
                        <a:lnSpc>
                          <a:spcPct val="102099"/>
                        </a:lnSpc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Участие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конкурсах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профессионального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мастерства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профессионально- практической</a:t>
                      </a:r>
                      <a:r>
                        <a:rPr sz="95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направленности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Участие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95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профильных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техноотрядах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Внедрение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системы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профильных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элективных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курсов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179705" indent="-17272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Wingdings"/>
                        <a:buChar char=""/>
                        <a:tabLst>
                          <a:tab pos="180340" algn="l"/>
                        </a:tabLst>
                      </a:pP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Обучение педагогов</a:t>
                      </a:r>
                      <a:r>
                        <a:rPr sz="95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95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программе</a:t>
                      </a:r>
                      <a:r>
                        <a:rPr sz="95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педагогов-</a:t>
                      </a:r>
                      <a:r>
                        <a:rPr sz="95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навигаторов</a:t>
                      </a:r>
                      <a:endParaRPr sz="950">
                        <a:latin typeface="Tahoma"/>
                        <a:cs typeface="Tahoma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R="64769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  <a:p>
                      <a:pPr marR="64769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4769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  <a:p>
                      <a:pPr marR="64769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R="64769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4769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4769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4769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4769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000">
                        <a:latin typeface="Wingdings"/>
                        <a:cs typeface="Wingdings"/>
                      </a:endParaRPr>
                    </a:p>
                  </a:txBody>
                  <a:tcPr marL="0" marR="0" marT="0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 marL="58419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5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950">
                        <a:latin typeface="Wingdings"/>
                        <a:cs typeface="Wingding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248920" algn="r">
                        <a:lnSpc>
                          <a:spcPct val="100000"/>
                        </a:lnSpc>
                      </a:pPr>
                      <a:r>
                        <a:rPr sz="1700" spc="-25" dirty="0">
                          <a:solidFill>
                            <a:srgbClr val="808080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1270" marB="0"/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9498583" y="820038"/>
            <a:ext cx="617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29450" y="804798"/>
            <a:ext cx="641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9480804" y="644651"/>
            <a:ext cx="1657985" cy="149860"/>
            <a:chOff x="9480804" y="644651"/>
            <a:chExt cx="1657985" cy="149860"/>
          </a:xfrm>
        </p:grpSpPr>
        <p:sp>
          <p:nvSpPr>
            <p:cNvPr id="10" name="object 10"/>
            <p:cNvSpPr/>
            <p:nvPr/>
          </p:nvSpPr>
          <p:spPr>
            <a:xfrm>
              <a:off x="9480804" y="768095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4">
                  <a:moveTo>
                    <a:pt x="0" y="0"/>
                  </a:moveTo>
                  <a:lnTo>
                    <a:pt x="1657985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004804" y="644651"/>
              <a:ext cx="108203" cy="108203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7024116" y="641604"/>
            <a:ext cx="1659889" cy="149860"/>
            <a:chOff x="7024116" y="641604"/>
            <a:chExt cx="1659889" cy="149860"/>
          </a:xfrm>
        </p:grpSpPr>
        <p:sp>
          <p:nvSpPr>
            <p:cNvPr id="13" name="object 13"/>
            <p:cNvSpPr/>
            <p:nvPr/>
          </p:nvSpPr>
          <p:spPr>
            <a:xfrm>
              <a:off x="7024116" y="765048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08976" y="641604"/>
              <a:ext cx="108203" cy="108203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4617720" y="641604"/>
            <a:ext cx="1657985" cy="149860"/>
            <a:chOff x="4617720" y="641604"/>
            <a:chExt cx="1657985" cy="149860"/>
          </a:xfrm>
        </p:grpSpPr>
        <p:sp>
          <p:nvSpPr>
            <p:cNvPr id="16" name="object 16"/>
            <p:cNvSpPr/>
            <p:nvPr/>
          </p:nvSpPr>
          <p:spPr>
            <a:xfrm>
              <a:off x="4617720" y="765048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5">
                  <a:moveTo>
                    <a:pt x="0" y="0"/>
                  </a:moveTo>
                  <a:lnTo>
                    <a:pt x="1657984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17720" y="641604"/>
              <a:ext cx="106679" cy="108203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4248" y="23241"/>
            <a:ext cx="17284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031B83"/>
                </a:solidFill>
                <a:latin typeface="Verdana"/>
                <a:cs typeface="Verdana"/>
              </a:rPr>
              <a:t>Здоровье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34736" y="635634"/>
            <a:ext cx="7346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58495" y="874725"/>
            <a:ext cx="11899265" cy="285115"/>
          </a:xfrm>
          <a:custGeom>
            <a:avLst/>
            <a:gdLst/>
            <a:ahLst/>
            <a:cxnLst/>
            <a:rect l="l" t="t" r="r" b="b"/>
            <a:pathLst>
              <a:path w="11899265" h="285115">
                <a:moveTo>
                  <a:pt x="11899265" y="0"/>
                </a:moveTo>
                <a:lnTo>
                  <a:pt x="0" y="0"/>
                </a:lnTo>
                <a:lnTo>
                  <a:pt x="0" y="284911"/>
                </a:lnTo>
                <a:lnTo>
                  <a:pt x="11899265" y="284911"/>
                </a:lnTo>
                <a:lnTo>
                  <a:pt x="11899265" y="0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46893" y="639317"/>
            <a:ext cx="617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487793" y="623697"/>
            <a:ext cx="641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447276" y="335279"/>
            <a:ext cx="1659889" cy="149860"/>
            <a:chOff x="9447276" y="335279"/>
            <a:chExt cx="1659889" cy="149860"/>
          </a:xfrm>
        </p:grpSpPr>
        <p:sp>
          <p:nvSpPr>
            <p:cNvPr id="9" name="object 9"/>
            <p:cNvSpPr/>
            <p:nvPr/>
          </p:nvSpPr>
          <p:spPr>
            <a:xfrm>
              <a:off x="9447276" y="458723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71276" y="335279"/>
              <a:ext cx="108203" cy="108204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6990588" y="332231"/>
            <a:ext cx="1659889" cy="149860"/>
            <a:chOff x="6990588" y="332231"/>
            <a:chExt cx="1659889" cy="149860"/>
          </a:xfrm>
        </p:grpSpPr>
        <p:sp>
          <p:nvSpPr>
            <p:cNvPr id="12" name="object 12"/>
            <p:cNvSpPr/>
            <p:nvPr/>
          </p:nvSpPr>
          <p:spPr>
            <a:xfrm>
              <a:off x="6990588" y="455676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76972" y="332231"/>
              <a:ext cx="106679" cy="108204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4584191" y="332231"/>
            <a:ext cx="1657985" cy="149860"/>
            <a:chOff x="4584191" y="332231"/>
            <a:chExt cx="1657985" cy="149860"/>
          </a:xfrm>
        </p:grpSpPr>
        <p:sp>
          <p:nvSpPr>
            <p:cNvPr id="15" name="object 15"/>
            <p:cNvSpPr/>
            <p:nvPr/>
          </p:nvSpPr>
          <p:spPr>
            <a:xfrm>
              <a:off x="4584191" y="455676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5">
                  <a:moveTo>
                    <a:pt x="0" y="0"/>
                  </a:moveTo>
                  <a:lnTo>
                    <a:pt x="1657985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84191" y="332231"/>
              <a:ext cx="106679" cy="108204"/>
            </a:xfrm>
            <a:prstGeom prst="rect">
              <a:avLst/>
            </a:prstGeom>
          </p:spPr>
        </p:pic>
      </p:grpSp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207518" y="1473682"/>
          <a:ext cx="11804014" cy="51219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51529"/>
                <a:gridCol w="2981325"/>
                <a:gridCol w="2585720"/>
                <a:gridCol w="2885440"/>
              </a:tblGrid>
              <a:tr h="489584">
                <a:tc>
                  <a:txBody>
                    <a:bodyPr/>
                    <a:lstStyle/>
                    <a:p>
                      <a:pPr marL="203835" indent="-172720">
                        <a:lnSpc>
                          <a:spcPts val="1430"/>
                        </a:lnSpc>
                        <a:buFont typeface="Wingdings"/>
                        <a:buChar char=""/>
                        <a:tabLst>
                          <a:tab pos="204470" algn="l"/>
                        </a:tabLst>
                      </a:pP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Единые</a:t>
                      </a:r>
                      <a:r>
                        <a:rPr sz="1200" spc="-1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подходы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</a:t>
                      </a:r>
                      <a:r>
                        <a:rPr sz="120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организации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</a:t>
                      </a:r>
                      <a:r>
                        <a:rPr sz="120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контролю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203835">
                        <a:lnSpc>
                          <a:spcPct val="100000"/>
                        </a:lnSpc>
                      </a:pP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горячего</a:t>
                      </a:r>
                      <a:r>
                        <a:rPr sz="120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питания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820" algn="ctr">
                        <a:lnSpc>
                          <a:spcPts val="1430"/>
                        </a:lnSpc>
                      </a:pPr>
                      <a:r>
                        <a:rPr sz="12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0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R="101600" algn="ctr">
                        <a:lnSpc>
                          <a:spcPts val="1430"/>
                        </a:lnSpc>
                      </a:pPr>
                      <a:r>
                        <a:rPr sz="12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6040" algn="ctr">
                        <a:lnSpc>
                          <a:spcPts val="1430"/>
                        </a:lnSpc>
                      </a:pPr>
                      <a:r>
                        <a:rPr sz="12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0" marB="0"/>
                </a:tc>
              </a:tr>
              <a:tr h="653415">
                <a:tc>
                  <a:txBody>
                    <a:bodyPr/>
                    <a:lstStyle/>
                    <a:p>
                      <a:pPr marL="203835" marR="209550" indent="-172720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"/>
                        <a:tabLst>
                          <a:tab pos="204470" algn="l"/>
                        </a:tabLst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Просветительская</a:t>
                      </a:r>
                      <a:r>
                        <a:rPr sz="1200" spc="-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деятельность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ЗОЖ,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профилактика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табакокурения,</a:t>
                      </a:r>
                      <a:r>
                        <a:rPr sz="1200" spc="1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наркомании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3825" marB="0"/>
                </a:tc>
                <a:tc>
                  <a:txBody>
                    <a:bodyPr/>
                    <a:lstStyle/>
                    <a:p>
                      <a:pPr marL="367665" indent="-173355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"/>
                        <a:tabLst>
                          <a:tab pos="368300" algn="l"/>
                        </a:tabLst>
                      </a:pPr>
                      <a:r>
                        <a:rPr sz="1200" b="1" spc="-3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1-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2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мероприятия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за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учебный</a:t>
                      </a:r>
                      <a:r>
                        <a:rPr sz="1200" b="1" spc="-4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год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3825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172720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"/>
                        <a:tabLst>
                          <a:tab pos="541020" algn="l"/>
                        </a:tabLst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3-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5</a:t>
                      </a:r>
                      <a:r>
                        <a:rPr sz="120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мероприятий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за</a:t>
                      </a:r>
                      <a:r>
                        <a:rPr sz="1200" spc="-6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учебный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2188845">
                        <a:lnSpc>
                          <a:spcPct val="100000"/>
                        </a:lnSpc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год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3825" marB="0"/>
                </a:tc>
                <a:tc>
                  <a:txBody>
                    <a:bodyPr/>
                    <a:lstStyle/>
                    <a:p>
                      <a:pPr marL="250825" indent="-172720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"/>
                        <a:tabLst>
                          <a:tab pos="251460" algn="l"/>
                        </a:tabLst>
                      </a:pP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Более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5</a:t>
                      </a:r>
                      <a:r>
                        <a:rPr sz="120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мероприятий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за</a:t>
                      </a:r>
                      <a:r>
                        <a:rPr sz="1200" spc="28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учебный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год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3825" marB="0"/>
                </a:tc>
              </a:tr>
              <a:tr h="6534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03835" indent="-172720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204470" algn="l"/>
                        </a:tabLst>
                      </a:pP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Школьные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спортивные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клубы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90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566420" marR="556260" indent="23431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973455" algn="l"/>
                        </a:tabLst>
                      </a:pP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5</a:t>
                      </a:r>
                      <a:r>
                        <a:rPr sz="1200" b="1" spc="-5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видов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спорта,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культивируемых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1200" b="1" spc="-4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ШСК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905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482600" marR="452755" indent="-32384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623570" algn="l"/>
                        </a:tabLst>
                      </a:pP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От</a:t>
                      </a:r>
                      <a:r>
                        <a:rPr sz="120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5-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10</a:t>
                      </a:r>
                      <a:r>
                        <a:rPr sz="1200" spc="-8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видов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спорта,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культивируемых</a:t>
                      </a:r>
                      <a:r>
                        <a:rPr sz="1200" spc="1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ШСК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90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27380" marR="535940" indent="-59690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741045" algn="l"/>
                        </a:tabLst>
                      </a:pP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Более</a:t>
                      </a:r>
                      <a:r>
                        <a:rPr sz="120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10</a:t>
                      </a:r>
                      <a:r>
                        <a:rPr sz="1200" spc="-9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видов</a:t>
                      </a:r>
                      <a:r>
                        <a:rPr sz="120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спорта,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культивируемых</a:t>
                      </a:r>
                      <a:r>
                        <a:rPr sz="1200" spc="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ШСК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905" marB="0"/>
                </a:tc>
              </a:tr>
              <a:tr h="1313180">
                <a:tc>
                  <a:txBody>
                    <a:bodyPr/>
                    <a:lstStyle/>
                    <a:p>
                      <a:pPr marL="203835" indent="-172720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"/>
                        <a:tabLst>
                          <a:tab pos="204470" algn="l"/>
                        </a:tabLst>
                      </a:pP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ВФСК</a:t>
                      </a:r>
                      <a:r>
                        <a:rPr sz="1200" spc="-6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«ГТО»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3825" marB="0"/>
                </a:tc>
                <a:tc>
                  <a:txBody>
                    <a:bodyPr/>
                    <a:lstStyle/>
                    <a:p>
                      <a:pPr marL="286385" marR="100330" indent="-286385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"/>
                        <a:tabLst>
                          <a:tab pos="286385" algn="l"/>
                        </a:tabLst>
                      </a:pP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До</a:t>
                      </a:r>
                      <a:r>
                        <a:rPr sz="1200" b="1" spc="-6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10%</a:t>
                      </a:r>
                      <a:r>
                        <a:rPr sz="1200" b="1" spc="-6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обучающихся,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имеющих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знак</a:t>
                      </a:r>
                      <a:r>
                        <a:rPr sz="1200" b="1" spc="-4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ГТО,</a:t>
                      </a:r>
                      <a:r>
                        <a:rPr sz="1200" b="1" spc="-4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подтвержденный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540385" marR="135255" indent="-222885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приказом, соответствующий</a:t>
                      </a:r>
                      <a:r>
                        <a:rPr sz="1200" b="1" spc="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его возрастной</a:t>
                      </a:r>
                      <a:r>
                        <a:rPr sz="1200" b="1" spc="-5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категории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на</a:t>
                      </a:r>
                      <a:r>
                        <a:rPr sz="1200" b="1" spc="-4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1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сентября</a:t>
                      </a:r>
                      <a:r>
                        <a:rPr sz="1200" b="1" spc="-3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текущего</a:t>
                      </a:r>
                      <a:r>
                        <a:rPr sz="1200" b="1" spc="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года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3825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400685" marR="229235" indent="-400685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"/>
                        <a:tabLst>
                          <a:tab pos="400685" algn="l"/>
                        </a:tabLst>
                      </a:pP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От</a:t>
                      </a:r>
                      <a:r>
                        <a:rPr sz="1200" spc="-8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10</a:t>
                      </a:r>
                      <a:r>
                        <a:rPr sz="1200" spc="-8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до</a:t>
                      </a:r>
                      <a:r>
                        <a:rPr sz="1200" spc="-7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30%</a:t>
                      </a:r>
                      <a:r>
                        <a:rPr sz="1200" spc="-7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обучающихся,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имеющих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знак</a:t>
                      </a:r>
                      <a:r>
                        <a:rPr sz="120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ГТО,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22909" marR="253365" algn="ctr">
                        <a:lnSpc>
                          <a:spcPct val="100000"/>
                        </a:lnSpc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подтвержденный</a:t>
                      </a:r>
                      <a:r>
                        <a:rPr sz="1200" spc="1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приказом,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соответствующий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его возрастной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категории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</a:t>
                      </a:r>
                      <a:r>
                        <a:rPr sz="1200" spc="-6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1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сентября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текущего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года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3825" marB="0"/>
                </a:tc>
                <a:tc>
                  <a:txBody>
                    <a:bodyPr/>
                    <a:lstStyle/>
                    <a:p>
                      <a:pPr marL="240029" marR="36830" indent="-97790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"/>
                        <a:tabLst>
                          <a:tab pos="315595" algn="l"/>
                        </a:tabLst>
                      </a:pP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более</a:t>
                      </a:r>
                      <a:r>
                        <a:rPr sz="1200" spc="-4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30%</a:t>
                      </a:r>
                      <a:r>
                        <a:rPr sz="1200" spc="-7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обучающихся,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имеющих знак</a:t>
                      </a:r>
                      <a:r>
                        <a:rPr sz="1200" spc="-6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ГТО,</a:t>
                      </a:r>
                      <a:r>
                        <a:rPr sz="120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подтвержденный 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приказом,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3220" marR="160020" algn="ctr">
                        <a:lnSpc>
                          <a:spcPct val="100000"/>
                        </a:lnSpc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соответствующий</a:t>
                      </a:r>
                      <a:r>
                        <a:rPr sz="1200" spc="-3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его</a:t>
                      </a:r>
                      <a:r>
                        <a:rPr sz="1200" spc="-6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возрастной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категории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на</a:t>
                      </a:r>
                      <a:r>
                        <a:rPr sz="1200" spc="-4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1</a:t>
                      </a:r>
                      <a:r>
                        <a:rPr sz="1200" spc="-5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сентября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текущего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года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3825" marB="0"/>
                </a:tc>
              </a:tr>
              <a:tr h="664845">
                <a:tc>
                  <a:txBody>
                    <a:bodyPr/>
                    <a:lstStyle/>
                    <a:p>
                      <a:pPr marL="203835" indent="-172720">
                        <a:lnSpc>
                          <a:spcPct val="100000"/>
                        </a:lnSpc>
                        <a:spcBef>
                          <a:spcPts val="715"/>
                        </a:spcBef>
                        <a:buFont typeface="Wingdings"/>
                        <a:buChar char=""/>
                        <a:tabLst>
                          <a:tab pos="204470" algn="l"/>
                        </a:tabLst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Доступность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спортивной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инфраструктуры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90805" marB="0"/>
                </a:tc>
                <a:tc>
                  <a:txBody>
                    <a:bodyPr/>
                    <a:lstStyle/>
                    <a:p>
                      <a:pPr marR="83820"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2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90805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R="101600"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2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90805" marB="0"/>
                </a:tc>
                <a:tc>
                  <a:txBody>
                    <a:bodyPr/>
                    <a:lstStyle/>
                    <a:p>
                      <a:pPr marR="66040"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2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90805" marB="0"/>
                </a:tc>
              </a:tr>
              <a:tr h="8470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203835" marR="62547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204470" algn="l"/>
                        </a:tabLst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Массовые</a:t>
                      </a:r>
                      <a:r>
                        <a:rPr sz="1200" spc="9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3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физкультурно-</a:t>
                      </a: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спортивные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мероприятия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92265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"/>
                        <a:tabLst>
                          <a:tab pos="923290" algn="l"/>
                        </a:tabLst>
                      </a:pP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Школьный</a:t>
                      </a:r>
                      <a:r>
                        <a:rPr sz="1200" b="1" spc="-4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этап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603250" indent="-173355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"/>
                        <a:tabLst>
                          <a:tab pos="603885" algn="l"/>
                        </a:tabLst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Муниципальный</a:t>
                      </a:r>
                      <a:r>
                        <a:rPr sz="1200" spc="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этап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839469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"/>
                        <a:tabLst>
                          <a:tab pos="840105" algn="l"/>
                        </a:tabLst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Региональный</a:t>
                      </a:r>
                      <a:r>
                        <a:rPr sz="1200" spc="-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этап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</a:tr>
              <a:tr h="500380">
                <a:tc>
                  <a:txBody>
                    <a:bodyPr/>
                    <a:lstStyle/>
                    <a:p>
                      <a:pPr marL="203835" indent="-172720">
                        <a:lnSpc>
                          <a:spcPct val="100000"/>
                        </a:lnSpc>
                        <a:spcBef>
                          <a:spcPts val="715"/>
                        </a:spcBef>
                        <a:buFont typeface="Wingdings"/>
                        <a:buChar char=""/>
                        <a:tabLst>
                          <a:tab pos="204470" algn="l"/>
                        </a:tabLst>
                      </a:pPr>
                      <a:r>
                        <a:rPr sz="1200" spc="-25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Программа</a:t>
                      </a:r>
                      <a:r>
                        <a:rPr sz="1200" spc="-2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10" dirty="0">
                          <a:solidFill>
                            <a:srgbClr val="031B83"/>
                          </a:solidFill>
                          <a:latin typeface="Tahoma"/>
                          <a:cs typeface="Tahoma"/>
                        </a:rPr>
                        <a:t>здоровьесбережения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90805" marB="0"/>
                </a:tc>
                <a:tc>
                  <a:txBody>
                    <a:bodyPr/>
                    <a:lstStyle/>
                    <a:p>
                      <a:pPr marR="83820"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2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90805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R="101600"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2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90805" marB="0"/>
                </a:tc>
                <a:tc>
                  <a:txBody>
                    <a:bodyPr/>
                    <a:lstStyle/>
                    <a:p>
                      <a:pPr marR="66040"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2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200">
                        <a:latin typeface="Wingdings"/>
                        <a:cs typeface="Wingdings"/>
                      </a:endParaRPr>
                    </a:p>
                  </a:txBody>
                  <a:tcPr marL="0" marR="0" marT="90805" marB="0"/>
                </a:tc>
              </a:tr>
            </a:tbl>
          </a:graphicData>
        </a:graphic>
      </p:graphicFrame>
      <p:sp>
        <p:nvSpPr>
          <p:cNvPr id="18" name="object 18"/>
          <p:cNvSpPr txBox="1"/>
          <p:nvPr/>
        </p:nvSpPr>
        <p:spPr>
          <a:xfrm>
            <a:off x="740460" y="421894"/>
            <a:ext cx="36169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200" spc="204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единого</a:t>
            </a:r>
            <a:r>
              <a:rPr sz="1200" spc="19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образовательного</a:t>
            </a:r>
            <a:endParaRPr sz="12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пространства</a:t>
            </a:r>
            <a:r>
              <a:rPr sz="1200" spc="204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(разрабатываемые</a:t>
            </a:r>
            <a:r>
              <a:rPr sz="1200" spc="2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документы)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792457" y="6464909"/>
            <a:ext cx="26670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25" dirty="0">
                <a:solidFill>
                  <a:srgbClr val="808080"/>
                </a:solidFill>
                <a:latin typeface="Arial"/>
                <a:cs typeface="Arial"/>
              </a:rPr>
              <a:t>11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27963" y="147015"/>
            <a:ext cx="538416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Учитель.</a:t>
            </a:r>
            <a:r>
              <a:rPr sz="2400" spc="325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Школьные</a:t>
            </a:r>
            <a:r>
              <a:rPr sz="2400" spc="360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031B83"/>
                </a:solidFill>
                <a:latin typeface="Verdana"/>
                <a:cs typeface="Verdana"/>
              </a:rPr>
              <a:t>команды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67176" y="1118107"/>
            <a:ext cx="93218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024618" y="1140078"/>
            <a:ext cx="6845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10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68159" y="1155319"/>
            <a:ext cx="71056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20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100">
              <a:latin typeface="Tahoma"/>
              <a:cs typeface="Tahom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637776" y="836675"/>
            <a:ext cx="1659889" cy="149860"/>
            <a:chOff x="9637776" y="836675"/>
            <a:chExt cx="1659889" cy="149860"/>
          </a:xfrm>
        </p:grpSpPr>
        <p:sp>
          <p:nvSpPr>
            <p:cNvPr id="8" name="object 8"/>
            <p:cNvSpPr/>
            <p:nvPr/>
          </p:nvSpPr>
          <p:spPr>
            <a:xfrm>
              <a:off x="9637776" y="960119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61776" y="836675"/>
              <a:ext cx="108203" cy="108203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6472428" y="836675"/>
            <a:ext cx="1659889" cy="149860"/>
            <a:chOff x="6472428" y="836675"/>
            <a:chExt cx="1659889" cy="149860"/>
          </a:xfrm>
        </p:grpSpPr>
        <p:sp>
          <p:nvSpPr>
            <p:cNvPr id="11" name="object 11"/>
            <p:cNvSpPr/>
            <p:nvPr/>
          </p:nvSpPr>
          <p:spPr>
            <a:xfrm>
              <a:off x="6472428" y="960119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58812" y="836675"/>
              <a:ext cx="106679" cy="108203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3323844" y="874775"/>
            <a:ext cx="1659889" cy="149860"/>
            <a:chOff x="3323844" y="874775"/>
            <a:chExt cx="1659889" cy="149860"/>
          </a:xfrm>
        </p:grpSpPr>
        <p:sp>
          <p:nvSpPr>
            <p:cNvPr id="14" name="object 14"/>
            <p:cNvSpPr/>
            <p:nvPr/>
          </p:nvSpPr>
          <p:spPr>
            <a:xfrm>
              <a:off x="3323844" y="998219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89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23844" y="874775"/>
              <a:ext cx="108203" cy="108203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5757671" y="3112828"/>
            <a:ext cx="146050" cy="169545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r>
              <a:rPr sz="1100" spc="-40" dirty="0">
                <a:solidFill>
                  <a:srgbClr val="001F5F"/>
                </a:solidFill>
                <a:latin typeface="Tahoma"/>
                <a:cs typeface="Tahoma"/>
              </a:rPr>
              <a:t>уп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76848" y="4008305"/>
            <a:ext cx="150495" cy="169545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r>
              <a:rPr sz="1100" spc="-40" dirty="0">
                <a:solidFill>
                  <a:srgbClr val="001F5F"/>
                </a:solidFill>
                <a:latin typeface="Tahoma"/>
                <a:cs typeface="Tahoma"/>
              </a:rPr>
              <a:t>пе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743955" y="5549034"/>
            <a:ext cx="110489" cy="156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0"/>
              </a:lnSpc>
            </a:pPr>
            <a:r>
              <a:rPr sz="11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1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9090" y="752347"/>
            <a:ext cx="2964180" cy="588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200" spc="204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единого</a:t>
            </a:r>
            <a:r>
              <a:rPr sz="1200" spc="19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образовательного пространства</a:t>
            </a:r>
            <a:endParaRPr sz="12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(разрабатываемые</a:t>
            </a:r>
            <a:r>
              <a:rPr sz="1200" spc="2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документы)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19557" y="2020951"/>
            <a:ext cx="2134235" cy="4467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2405" marR="5080" indent="-172720">
              <a:lnSpc>
                <a:spcPct val="100000"/>
              </a:lnSpc>
              <a:spcBef>
                <a:spcPts val="100"/>
              </a:spcBef>
              <a:buSzPct val="150000"/>
              <a:buFont typeface="Arial"/>
              <a:buChar char="•"/>
              <a:tabLst>
                <a:tab pos="193040" algn="l"/>
              </a:tabLst>
            </a:pPr>
            <a:r>
              <a:rPr sz="1200" spc="-20" dirty="0">
                <a:solidFill>
                  <a:srgbClr val="001F5F"/>
                </a:solidFill>
                <a:latin typeface="Tahoma"/>
                <a:cs typeface="Tahoma"/>
              </a:rPr>
              <a:t>Единое</a:t>
            </a:r>
            <a:r>
              <a:rPr sz="1200" spc="-50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1200" spc="-20" dirty="0">
                <a:solidFill>
                  <a:srgbClr val="001F5F"/>
                </a:solidFill>
                <a:latin typeface="Tahoma"/>
                <a:cs typeface="Tahoma"/>
              </a:rPr>
              <a:t>штатное</a:t>
            </a:r>
            <a:r>
              <a:rPr sz="1200" spc="-40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1200" spc="-30" dirty="0">
                <a:solidFill>
                  <a:srgbClr val="001F5F"/>
                </a:solidFill>
                <a:latin typeface="Tahoma"/>
                <a:cs typeface="Tahoma"/>
              </a:rPr>
              <a:t>расписание </a:t>
            </a:r>
            <a:r>
              <a:rPr sz="1200" spc="-10" dirty="0">
                <a:solidFill>
                  <a:srgbClr val="001F5F"/>
                </a:solidFill>
                <a:latin typeface="Tahoma"/>
                <a:cs typeface="Tahoma"/>
              </a:rPr>
              <a:t>(методические рекомендации)</a:t>
            </a: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050">
              <a:latin typeface="Tahoma"/>
              <a:cs typeface="Tahoma"/>
            </a:endParaRPr>
          </a:p>
          <a:p>
            <a:pPr marL="299085" marR="483234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200" spc="-25" dirty="0">
                <a:solidFill>
                  <a:srgbClr val="001F5F"/>
                </a:solidFill>
                <a:latin typeface="Tahoma"/>
                <a:cs typeface="Tahoma"/>
              </a:rPr>
              <a:t>Развитие</a:t>
            </a:r>
            <a:r>
              <a:rPr sz="1200" spc="-15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1200" spc="-30" dirty="0">
                <a:solidFill>
                  <a:srgbClr val="001F5F"/>
                </a:solidFill>
                <a:latin typeface="Tahoma"/>
                <a:cs typeface="Tahoma"/>
              </a:rPr>
              <a:t>школьных </a:t>
            </a:r>
            <a:r>
              <a:rPr sz="1200" spc="-10" dirty="0">
                <a:solidFill>
                  <a:srgbClr val="001F5F"/>
                </a:solidFill>
                <a:latin typeface="Tahoma"/>
                <a:cs typeface="Tahoma"/>
              </a:rPr>
              <a:t>команд</a:t>
            </a: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001F5F"/>
              </a:buClr>
              <a:buFont typeface="Wingdings"/>
              <a:buChar char=""/>
            </a:pPr>
            <a:endParaRPr sz="1800">
              <a:latin typeface="Tahoma"/>
              <a:cs typeface="Tahoma"/>
            </a:endParaRPr>
          </a:p>
          <a:p>
            <a:pPr marL="299085" marR="142240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200" spc="-10" dirty="0">
                <a:solidFill>
                  <a:srgbClr val="001F5F"/>
                </a:solidFill>
                <a:latin typeface="Tahoma"/>
                <a:cs typeface="Tahoma"/>
              </a:rPr>
              <a:t>Методическое сопровождение </a:t>
            </a:r>
            <a:r>
              <a:rPr sz="1200" spc="-25" dirty="0">
                <a:solidFill>
                  <a:srgbClr val="001F5F"/>
                </a:solidFill>
                <a:latin typeface="Tahoma"/>
                <a:cs typeface="Tahoma"/>
              </a:rPr>
              <a:t>педагогического</a:t>
            </a:r>
            <a:r>
              <a:rPr sz="1200" spc="15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1200" spc="-30" dirty="0">
                <a:solidFill>
                  <a:srgbClr val="001F5F"/>
                </a:solidFill>
                <a:latin typeface="Tahoma"/>
                <a:cs typeface="Tahoma"/>
              </a:rPr>
              <a:t>состава</a:t>
            </a: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001F5F"/>
              </a:buClr>
              <a:buFont typeface="Wingdings"/>
              <a:buChar char=""/>
            </a:pPr>
            <a:endParaRPr sz="2050">
              <a:latin typeface="Tahoma"/>
              <a:cs typeface="Tahoma"/>
            </a:endParaRPr>
          </a:p>
          <a:p>
            <a:pPr marL="299085" marR="840105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200" spc="-10" dirty="0">
                <a:solidFill>
                  <a:srgbClr val="001F5F"/>
                </a:solidFill>
                <a:latin typeface="Tahoma"/>
                <a:cs typeface="Tahoma"/>
              </a:rPr>
              <a:t>Повышение </a:t>
            </a:r>
            <a:r>
              <a:rPr sz="1200" spc="-35" dirty="0">
                <a:solidFill>
                  <a:srgbClr val="001F5F"/>
                </a:solidFill>
                <a:latin typeface="Tahoma"/>
                <a:cs typeface="Tahoma"/>
              </a:rPr>
              <a:t>квалификации</a:t>
            </a: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001F5F"/>
              </a:buClr>
              <a:buFont typeface="Wingdings"/>
              <a:buChar char=""/>
            </a:pPr>
            <a:endParaRPr sz="1350">
              <a:latin typeface="Tahoma"/>
              <a:cs typeface="Tahoma"/>
            </a:endParaRPr>
          </a:p>
          <a:p>
            <a:pPr marL="299085" marR="603885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200" spc="-25" dirty="0">
                <a:solidFill>
                  <a:srgbClr val="001F5F"/>
                </a:solidFill>
                <a:latin typeface="Tahoma"/>
                <a:cs typeface="Tahoma"/>
              </a:rPr>
              <a:t>Развитие</a:t>
            </a:r>
            <a:r>
              <a:rPr sz="1200" spc="-15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1200" spc="-30" dirty="0">
                <a:solidFill>
                  <a:srgbClr val="001F5F"/>
                </a:solidFill>
                <a:latin typeface="Tahoma"/>
                <a:cs typeface="Tahoma"/>
              </a:rPr>
              <a:t>системы </a:t>
            </a:r>
            <a:r>
              <a:rPr sz="1200" spc="-10" dirty="0">
                <a:solidFill>
                  <a:srgbClr val="001F5F"/>
                </a:solidFill>
                <a:latin typeface="Tahoma"/>
                <a:cs typeface="Tahoma"/>
              </a:rPr>
              <a:t>наставничества (методические рекомендации)</a:t>
            </a: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buClr>
                <a:srgbClr val="001F5F"/>
              </a:buClr>
              <a:buFont typeface="Wingdings"/>
              <a:buChar char=""/>
            </a:pPr>
            <a:endParaRPr sz="1400">
              <a:latin typeface="Tahoma"/>
              <a:cs typeface="Tahoma"/>
            </a:endParaRPr>
          </a:p>
          <a:p>
            <a:pPr>
              <a:lnSpc>
                <a:spcPct val="100000"/>
              </a:lnSpc>
              <a:buClr>
                <a:srgbClr val="001F5F"/>
              </a:buClr>
              <a:buFont typeface="Wingdings"/>
              <a:buChar char=""/>
            </a:pPr>
            <a:endParaRPr sz="1150">
              <a:latin typeface="Tahoma"/>
              <a:cs typeface="Tahoma"/>
            </a:endParaRPr>
          </a:p>
          <a:p>
            <a:pPr marL="299085" marR="316230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200" spc="-20" dirty="0">
                <a:solidFill>
                  <a:srgbClr val="001F5F"/>
                </a:solidFill>
                <a:latin typeface="Tahoma"/>
                <a:cs typeface="Tahoma"/>
              </a:rPr>
              <a:t>Участие</a:t>
            </a:r>
            <a:r>
              <a:rPr sz="1200" spc="-25" dirty="0">
                <a:solidFill>
                  <a:srgbClr val="001F5F"/>
                </a:solidFill>
                <a:latin typeface="Tahoma"/>
                <a:cs typeface="Tahoma"/>
              </a:rPr>
              <a:t> педагогов</a:t>
            </a:r>
            <a:r>
              <a:rPr sz="1200" spc="-30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1200" spc="-50" dirty="0">
                <a:solidFill>
                  <a:srgbClr val="001F5F"/>
                </a:solidFill>
                <a:latin typeface="Tahoma"/>
                <a:cs typeface="Tahoma"/>
              </a:rPr>
              <a:t>в </a:t>
            </a:r>
            <a:r>
              <a:rPr sz="1200" spc="-25" dirty="0">
                <a:solidFill>
                  <a:srgbClr val="001F5F"/>
                </a:solidFill>
                <a:latin typeface="Tahoma"/>
                <a:cs typeface="Tahoma"/>
              </a:rPr>
              <a:t>конкурсном</a:t>
            </a:r>
            <a:r>
              <a:rPr sz="1200" spc="-20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1200" spc="-30" dirty="0">
                <a:solidFill>
                  <a:srgbClr val="001F5F"/>
                </a:solidFill>
                <a:latin typeface="Tahoma"/>
                <a:cs typeface="Tahoma"/>
              </a:rPr>
              <a:t>движении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99644" y="1429575"/>
            <a:ext cx="11729085" cy="220979"/>
          </a:xfrm>
          <a:custGeom>
            <a:avLst/>
            <a:gdLst/>
            <a:ahLst/>
            <a:cxnLst/>
            <a:rect l="l" t="t" r="r" b="b"/>
            <a:pathLst>
              <a:path w="11729085" h="220980">
                <a:moveTo>
                  <a:pt x="11728577" y="0"/>
                </a:moveTo>
                <a:lnTo>
                  <a:pt x="0" y="0"/>
                </a:lnTo>
                <a:lnTo>
                  <a:pt x="0" y="220916"/>
                </a:lnTo>
                <a:lnTo>
                  <a:pt x="11728577" y="220916"/>
                </a:lnTo>
                <a:lnTo>
                  <a:pt x="11728577" y="0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639568" y="1900465"/>
            <a:ext cx="3277870" cy="4958080"/>
          </a:xfrm>
          <a:custGeom>
            <a:avLst/>
            <a:gdLst/>
            <a:ahLst/>
            <a:cxnLst/>
            <a:rect l="l" t="t" r="r" b="b"/>
            <a:pathLst>
              <a:path w="3277870" h="4958080">
                <a:moveTo>
                  <a:pt x="3277476" y="4322076"/>
                </a:moveTo>
                <a:lnTo>
                  <a:pt x="0" y="4322076"/>
                </a:lnTo>
                <a:lnTo>
                  <a:pt x="0" y="4957534"/>
                </a:lnTo>
                <a:lnTo>
                  <a:pt x="3277476" y="4957534"/>
                </a:lnTo>
                <a:lnTo>
                  <a:pt x="3277476" y="4322076"/>
                </a:lnTo>
                <a:close/>
              </a:path>
              <a:path w="3277870" h="4958080">
                <a:moveTo>
                  <a:pt x="3277476" y="3624097"/>
                </a:moveTo>
                <a:lnTo>
                  <a:pt x="0" y="3624097"/>
                </a:lnTo>
                <a:lnTo>
                  <a:pt x="0" y="4322064"/>
                </a:lnTo>
                <a:lnTo>
                  <a:pt x="3277476" y="4322064"/>
                </a:lnTo>
                <a:lnTo>
                  <a:pt x="3277476" y="3624097"/>
                </a:lnTo>
                <a:close/>
              </a:path>
              <a:path w="3277870" h="4958080">
                <a:moveTo>
                  <a:pt x="3277476" y="0"/>
                </a:moveTo>
                <a:lnTo>
                  <a:pt x="0" y="0"/>
                </a:lnTo>
                <a:lnTo>
                  <a:pt x="0" y="697953"/>
                </a:lnTo>
                <a:lnTo>
                  <a:pt x="0" y="1703793"/>
                </a:lnTo>
                <a:lnTo>
                  <a:pt x="0" y="2709634"/>
                </a:lnTo>
                <a:lnTo>
                  <a:pt x="0" y="3624034"/>
                </a:lnTo>
                <a:lnTo>
                  <a:pt x="3277476" y="3624034"/>
                </a:lnTo>
                <a:lnTo>
                  <a:pt x="3277476" y="2709634"/>
                </a:lnTo>
                <a:lnTo>
                  <a:pt x="3277476" y="1703793"/>
                </a:lnTo>
                <a:lnTo>
                  <a:pt x="3277476" y="697953"/>
                </a:lnTo>
                <a:lnTo>
                  <a:pt x="3277476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2639567" y="1900453"/>
          <a:ext cx="9247504" cy="49733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81020"/>
                <a:gridCol w="3079114"/>
                <a:gridCol w="3087370"/>
              </a:tblGrid>
              <a:tr h="558165">
                <a:tc>
                  <a:txBody>
                    <a:bodyPr/>
                    <a:lstStyle/>
                    <a:p>
                      <a:pPr marR="1314450" algn="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2400">
                        <a:latin typeface="Wingdings"/>
                        <a:cs typeface="Wingdings"/>
                      </a:endParaRPr>
                    </a:p>
                  </a:txBody>
                  <a:tcPr marL="0" marR="0" marT="38735" marB="0"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1215390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800">
                        <a:latin typeface="Wingdings"/>
                        <a:cs typeface="Wingdings"/>
                      </a:endParaRPr>
                    </a:p>
                  </a:txBody>
                  <a:tcPr marL="0" marR="0" marT="153670" marB="0"/>
                </a:tc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800">
                        <a:latin typeface="Wingdings"/>
                        <a:cs typeface="Wingdings"/>
                      </a:endParaRPr>
                    </a:p>
                  </a:txBody>
                  <a:tcPr marL="0" marR="0" marT="153670" marB="0"/>
                </a:tc>
              </a:tr>
              <a:tr h="10902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95605" indent="-19621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395605" algn="l"/>
                        </a:tabLst>
                      </a:pP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Не</a:t>
                      </a:r>
                      <a:r>
                        <a:rPr sz="1200" b="1" spc="-6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менее</a:t>
                      </a:r>
                      <a:r>
                        <a:rPr sz="1200" b="1" spc="-4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1</a:t>
                      </a:r>
                      <a:r>
                        <a:rPr sz="1200" b="1" spc="-6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члена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управленческой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21005" marR="4191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команды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прошло</a:t>
                      </a:r>
                      <a:r>
                        <a:rPr sz="1200" b="1" spc="-3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повышение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квалификации</a:t>
                      </a:r>
                      <a:r>
                        <a:rPr sz="1200" b="1" spc="-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200" b="1" spc="-4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программам</a:t>
                      </a:r>
                      <a:r>
                        <a:rPr sz="1200" b="1" spc="-4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из федерального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реестра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80340" marR="155575" indent="-5651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296545" algn="l"/>
                        </a:tabLst>
                      </a:pP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Не</a:t>
                      </a:r>
                      <a:r>
                        <a:rPr sz="1100" spc="-7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менее</a:t>
                      </a:r>
                      <a:r>
                        <a:rPr sz="1100" spc="-5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50%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управленческой</a:t>
                      </a:r>
                      <a:r>
                        <a:rPr sz="1100" spc="-1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команды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прошло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повышение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квалификации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 программам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из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федерального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реестра,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равленческая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команда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прошла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диагностику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539750">
                        <a:lnSpc>
                          <a:spcPct val="100000"/>
                        </a:lnSpc>
                      </a:pP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функциональной</a:t>
                      </a:r>
                      <a:r>
                        <a:rPr sz="1100" spc="1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грамотности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460375" indent="-461009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61009" algn="l"/>
                        </a:tabLst>
                      </a:pP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Вся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управленческая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команда</a:t>
                      </a:r>
                      <a:r>
                        <a:rPr sz="1100" spc="-4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прошла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повышение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квалификации</a:t>
                      </a:r>
                      <a:r>
                        <a:rPr sz="1100" spc="-1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формате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163195" marR="154940" algn="ctr">
                        <a:lnSpc>
                          <a:spcPct val="100000"/>
                        </a:lnSpc>
                      </a:pP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«Летово»,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управленческая</a:t>
                      </a:r>
                      <a:r>
                        <a:rPr sz="1100" spc="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команда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прошла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диагностику</a:t>
                      </a:r>
                      <a:r>
                        <a:rPr sz="1100" spc="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функциональной</a:t>
                      </a:r>
                      <a:r>
                        <a:rPr sz="1100" spc="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грамотности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5080" marB="0"/>
                </a:tc>
              </a:tr>
              <a:tr h="1111885">
                <a:tc>
                  <a:txBody>
                    <a:bodyPr/>
                    <a:lstStyle/>
                    <a:p>
                      <a:pPr marL="550545" indent="-352425">
                        <a:lnSpc>
                          <a:spcPct val="100000"/>
                        </a:lnSpc>
                        <a:spcBef>
                          <a:spcPts val="785"/>
                        </a:spcBef>
                        <a:buFont typeface="Wingdings"/>
                        <a:buChar char=""/>
                        <a:tabLst>
                          <a:tab pos="551180" algn="l"/>
                        </a:tabLst>
                      </a:pP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20%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3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педработников</a:t>
                      </a:r>
                      <a:r>
                        <a:rPr sz="1200" b="1" spc="-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получает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73380"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поддержку</a:t>
                      </a:r>
                      <a:r>
                        <a:rPr sz="1200" b="1" spc="-3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региональных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7211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методистов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99695" marB="0"/>
                </a:tc>
                <a:tc>
                  <a:txBody>
                    <a:bodyPr/>
                    <a:lstStyle/>
                    <a:p>
                      <a:pPr marL="202565" marR="239395" indent="-78105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"/>
                        <a:tabLst>
                          <a:tab pos="297815" algn="l"/>
                        </a:tabLst>
                      </a:pP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50%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педработников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взаимодействует</a:t>
                      </a:r>
                      <a:r>
                        <a:rPr sz="1100" spc="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с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региональными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методистами,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наличие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дработников,</a:t>
                      </a:r>
                      <a:r>
                        <a:rPr sz="1100" spc="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повысивших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квалификацию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958850" marR="629920" indent="-51244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100" spc="-4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направлению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методического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сопровождения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123825" marB="0"/>
                </a:tc>
                <a:tc>
                  <a:txBody>
                    <a:bodyPr/>
                    <a:lstStyle/>
                    <a:p>
                      <a:pPr marL="300990" marR="245745" indent="-108585">
                        <a:lnSpc>
                          <a:spcPct val="100000"/>
                        </a:lnSpc>
                        <a:spcBef>
                          <a:spcPts val="975"/>
                        </a:spcBef>
                        <a:buFont typeface="Wingdings"/>
                        <a:buChar char=""/>
                        <a:tabLst>
                          <a:tab pos="365125" algn="l"/>
                        </a:tabLst>
                      </a:pP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80%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педработников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взаимодействует</a:t>
                      </a:r>
                      <a:r>
                        <a:rPr sz="1100" spc="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с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региональными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методистами,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наличие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123825" marR="179705" algn="ctr">
                        <a:lnSpc>
                          <a:spcPct val="100000"/>
                        </a:lnSpc>
                      </a:pP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педработников,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повысивших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квалификацию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100" spc="-4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направлению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методического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сопровождения,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аттестованных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кв. категории</a:t>
                      </a:r>
                      <a:r>
                        <a:rPr sz="1100" spc="6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«педагог-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методист»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123825" marB="0"/>
                </a:tc>
              </a:tr>
              <a:tr h="826769">
                <a:tc>
                  <a:txBody>
                    <a:bodyPr/>
                    <a:lstStyle/>
                    <a:p>
                      <a:pPr marL="558165" marR="170815" indent="-134620" algn="just">
                        <a:lnSpc>
                          <a:spcPts val="1440"/>
                        </a:lnSpc>
                        <a:buFont typeface="Wingdings"/>
                        <a:buChar char=""/>
                        <a:tabLst>
                          <a:tab pos="596900" algn="l"/>
                        </a:tabLst>
                      </a:pP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Не</a:t>
                      </a:r>
                      <a:r>
                        <a:rPr sz="1200" b="1" spc="-9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менее</a:t>
                      </a:r>
                      <a:r>
                        <a:rPr sz="1200" b="1" spc="-5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3%</a:t>
                      </a:r>
                      <a:r>
                        <a:rPr sz="1200" b="1" spc="-7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педработников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повысили</a:t>
                      </a:r>
                      <a:r>
                        <a:rPr sz="1200" b="1" spc="-4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квалификацию</a:t>
                      </a:r>
                      <a:r>
                        <a:rPr sz="1200" b="1" spc="-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по программам</a:t>
                      </a:r>
                      <a:r>
                        <a:rPr sz="1200" b="1" spc="-4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из</a:t>
                      </a:r>
                      <a:r>
                        <a:rPr sz="1200" b="1" spc="-3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федерального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1139190" algn="just">
                        <a:lnSpc>
                          <a:spcPts val="1395"/>
                        </a:lnSpc>
                      </a:pP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реестра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(в</a:t>
                      </a:r>
                      <a:r>
                        <a:rPr sz="1200" b="1" spc="-3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год)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7505" marR="70485" indent="-358140">
                        <a:lnSpc>
                          <a:spcPct val="100000"/>
                        </a:lnSpc>
                        <a:spcBef>
                          <a:spcPts val="860"/>
                        </a:spcBef>
                        <a:buFont typeface="Wingdings"/>
                        <a:buChar char=""/>
                        <a:tabLst>
                          <a:tab pos="358140" algn="l"/>
                        </a:tabLst>
                      </a:pP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Не</a:t>
                      </a:r>
                      <a:r>
                        <a:rPr sz="1100" spc="-7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менее</a:t>
                      </a:r>
                      <a:r>
                        <a:rPr sz="1100" spc="-6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5%</a:t>
                      </a:r>
                      <a:r>
                        <a:rPr sz="1100" spc="-5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педработников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повысили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445770" marR="518795" algn="ctr">
                        <a:lnSpc>
                          <a:spcPct val="100000"/>
                        </a:lnSpc>
                      </a:pP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квалификацию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программам из федерального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реестра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(в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год)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109220" marB="0"/>
                </a:tc>
                <a:tc>
                  <a:txBody>
                    <a:bodyPr/>
                    <a:lstStyle/>
                    <a:p>
                      <a:pPr marL="400050" indent="-330200">
                        <a:lnSpc>
                          <a:spcPct val="100000"/>
                        </a:lnSpc>
                        <a:spcBef>
                          <a:spcPts val="860"/>
                        </a:spcBef>
                        <a:buFont typeface="Wingdings"/>
                        <a:buChar char=""/>
                        <a:tabLst>
                          <a:tab pos="400685" algn="l"/>
                        </a:tabLst>
                      </a:pP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Не</a:t>
                      </a:r>
                      <a:r>
                        <a:rPr sz="1100" spc="-7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менее</a:t>
                      </a:r>
                      <a:r>
                        <a:rPr sz="1100" spc="-6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10%</a:t>
                      </a:r>
                      <a:r>
                        <a:rPr sz="1100" spc="-5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педработников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повысили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154305" marR="77470" algn="ctr">
                        <a:lnSpc>
                          <a:spcPct val="100000"/>
                        </a:lnSpc>
                      </a:pP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квалификацию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программам из федерального реестра</a:t>
                      </a:r>
                      <a:r>
                        <a:rPr sz="1100" spc="-4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(в</a:t>
                      </a:r>
                      <a:r>
                        <a:rPr sz="1100" spc="-6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год),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не</a:t>
                      </a:r>
                      <a:r>
                        <a:rPr sz="1100" spc="-6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менее</a:t>
                      </a:r>
                      <a:r>
                        <a:rPr sz="1100" spc="-5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80% педработников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прошло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ПК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инстр.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ЦОС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109220" marB="0"/>
                </a:tc>
              </a:tr>
              <a:tr h="676910">
                <a:tc>
                  <a:txBody>
                    <a:bodyPr/>
                    <a:lstStyle/>
                    <a:p>
                      <a:pPr marL="1116330" marR="280670" indent="-628650">
                        <a:lnSpc>
                          <a:spcPct val="100000"/>
                        </a:lnSpc>
                        <a:spcBef>
                          <a:spcPts val="640"/>
                        </a:spcBef>
                        <a:buFont typeface="Wingdings"/>
                        <a:buChar char=""/>
                        <a:tabLst>
                          <a:tab pos="661035" algn="l"/>
                        </a:tabLst>
                      </a:pPr>
                      <a:r>
                        <a:rPr sz="1200" b="1" spc="-2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Наличие</a:t>
                      </a:r>
                      <a:r>
                        <a:rPr sz="1200" b="1" spc="-3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1200" b="1" spc="-5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ОО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положения </a:t>
                      </a:r>
                      <a:r>
                        <a:rPr sz="1200" b="1" spc="-5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о </a:t>
                      </a:r>
                      <a:r>
                        <a:rPr sz="1200" b="1" spc="-10" dirty="0">
                          <a:solidFill>
                            <a:srgbClr val="008000"/>
                          </a:solidFill>
                          <a:latin typeface="Tahoma"/>
                          <a:cs typeface="Tahoma"/>
                        </a:rPr>
                        <a:t>наставничестве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1280" marB="0"/>
                </a:tc>
                <a:tc>
                  <a:txBody>
                    <a:bodyPr/>
                    <a:lstStyle/>
                    <a:p>
                      <a:pPr marL="140335" marR="94615" indent="5461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Наличие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ОО</a:t>
                      </a:r>
                      <a:r>
                        <a:rPr sz="1100" spc="-5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положения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о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наставничестве,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наличие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педработников,</a:t>
                      </a:r>
                      <a:r>
                        <a:rPr sz="1100" spc="-1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прошедших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ПК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1015365">
                        <a:lnSpc>
                          <a:spcPct val="100000"/>
                        </a:lnSpc>
                      </a:pP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наставничеству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46355" marB="0"/>
                </a:tc>
                <a:tc rowSpan="2">
                  <a:txBody>
                    <a:bodyPr/>
                    <a:lstStyle/>
                    <a:p>
                      <a:pPr marL="274955" marR="24130" indent="-274955">
                        <a:lnSpc>
                          <a:spcPct val="100000"/>
                        </a:lnSpc>
                        <a:spcBef>
                          <a:spcPts val="365"/>
                        </a:spcBef>
                        <a:buFont typeface="Wingdings"/>
                        <a:buChar char=""/>
                        <a:tabLst>
                          <a:tab pos="274955" algn="l"/>
                        </a:tabLst>
                      </a:pP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Наличие</a:t>
                      </a:r>
                      <a:r>
                        <a:rPr sz="1100" spc="-4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в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ОО</a:t>
                      </a:r>
                      <a:r>
                        <a:rPr sz="1100" spc="-5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положения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о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наставничестве, педработников,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прошедших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ПК</a:t>
                      </a:r>
                      <a:r>
                        <a:rPr sz="1100" spc="-3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152400" marR="69850" indent="-3175" algn="ctr">
                        <a:lnSpc>
                          <a:spcPct val="100000"/>
                        </a:lnSpc>
                      </a:pP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наставничеству,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аттестованных</a:t>
                      </a:r>
                      <a:r>
                        <a:rPr sz="1100" spc="-1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</a:t>
                      </a:r>
                      <a:r>
                        <a:rPr sz="1100" spc="-4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кв. категории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«педагог-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наставник»,</a:t>
                      </a:r>
                      <a:r>
                        <a:rPr sz="1100" spc="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ОО</a:t>
                      </a:r>
                      <a:r>
                        <a:rPr sz="1100" spc="-3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является </a:t>
                      </a:r>
                      <a:r>
                        <a:rPr sz="1100" spc="-2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базой</a:t>
                      </a:r>
                      <a:r>
                        <a:rPr sz="1100" spc="-5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для</a:t>
                      </a:r>
                      <a:r>
                        <a:rPr sz="1100" spc="-4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практической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Tahoma"/>
                          <a:cs typeface="Tahoma"/>
                        </a:rPr>
                        <a:t>подготовки</a:t>
                      </a:r>
                      <a:endParaRPr sz="1100">
                        <a:latin typeface="Tahoma"/>
                        <a:cs typeface="Tahoma"/>
                      </a:endParaRPr>
                    </a:p>
                    <a:p>
                      <a:pPr marL="43815" algn="ctr">
                        <a:lnSpc>
                          <a:spcPts val="1864"/>
                        </a:lnSpc>
                      </a:pPr>
                      <a:r>
                        <a:rPr sz="18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800">
                        <a:latin typeface="Wingdings"/>
                        <a:cs typeface="Wingdings"/>
                      </a:endParaRPr>
                    </a:p>
                  </a:txBody>
                  <a:tcPr marL="0" marR="0" marT="46355" marB="0"/>
                </a:tc>
              </a:tr>
              <a:tr h="691515">
                <a:tc>
                  <a:txBody>
                    <a:bodyPr/>
                    <a:lstStyle/>
                    <a:p>
                      <a:pPr marR="1314450" algn="r"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r>
                        <a:rPr sz="2400" dirty="0">
                          <a:solidFill>
                            <a:srgbClr val="008000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2400">
                        <a:latin typeface="Wingdings"/>
                        <a:cs typeface="Wingdings"/>
                      </a:endParaRPr>
                    </a:p>
                  </a:txBody>
                  <a:tcPr marL="0" marR="0" marT="95885" marB="0"/>
                </a:tc>
                <a:tc>
                  <a:txBody>
                    <a:bodyPr/>
                    <a:lstStyle/>
                    <a:p>
                      <a:pPr marL="1215390">
                        <a:lnSpc>
                          <a:spcPct val="100000"/>
                        </a:lnSpc>
                        <a:spcBef>
                          <a:spcPts val="1335"/>
                        </a:spcBef>
                      </a:pPr>
                      <a:r>
                        <a:rPr sz="1800" dirty="0">
                          <a:solidFill>
                            <a:srgbClr val="031B83"/>
                          </a:solidFill>
                          <a:latin typeface="Wingdings"/>
                          <a:cs typeface="Wingdings"/>
                        </a:rPr>
                        <a:t></a:t>
                      </a:r>
                      <a:endParaRPr sz="1800">
                        <a:latin typeface="Wingdings"/>
                        <a:cs typeface="Wingdings"/>
                      </a:endParaRPr>
                    </a:p>
                  </a:txBody>
                  <a:tcPr marL="0" marR="0" marT="169545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6355" marB="0"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56492" y="6222487"/>
            <a:ext cx="635635" cy="635635"/>
          </a:xfrm>
          <a:custGeom>
            <a:avLst/>
            <a:gdLst/>
            <a:ahLst/>
            <a:cxnLst/>
            <a:rect l="l" t="t" r="r" b="b"/>
            <a:pathLst>
              <a:path w="635634" h="635634">
                <a:moveTo>
                  <a:pt x="635495" y="0"/>
                </a:moveTo>
                <a:lnTo>
                  <a:pt x="0" y="0"/>
                </a:lnTo>
                <a:lnTo>
                  <a:pt x="0" y="635495"/>
                </a:lnTo>
                <a:lnTo>
                  <a:pt x="635495" y="635495"/>
                </a:lnTo>
                <a:lnTo>
                  <a:pt x="635495" y="0"/>
                </a:lnTo>
                <a:close/>
              </a:path>
            </a:pathLst>
          </a:custGeom>
          <a:solidFill>
            <a:srgbClr val="EBE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23366" y="147573"/>
            <a:ext cx="33756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Школьный</a:t>
            </a:r>
            <a:r>
              <a:rPr sz="2400" spc="370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031B83"/>
                </a:solidFill>
                <a:latin typeface="Verdana"/>
                <a:cs typeface="Verdana"/>
              </a:rPr>
              <a:t>климат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51830" y="1043177"/>
            <a:ext cx="93218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465309" y="1044702"/>
            <a:ext cx="617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01027" y="1044702"/>
            <a:ext cx="641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473183" y="886967"/>
            <a:ext cx="1659889" cy="151130"/>
            <a:chOff x="9473183" y="886967"/>
            <a:chExt cx="1659889" cy="151130"/>
          </a:xfrm>
        </p:grpSpPr>
        <p:sp>
          <p:nvSpPr>
            <p:cNvPr id="8" name="object 8"/>
            <p:cNvSpPr/>
            <p:nvPr/>
          </p:nvSpPr>
          <p:spPr>
            <a:xfrm>
              <a:off x="9473183" y="1011935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9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98707" y="886967"/>
              <a:ext cx="108203" cy="108203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519785" y="3317240"/>
            <a:ext cx="3938904" cy="85851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735" marR="5080">
              <a:lnSpc>
                <a:spcPct val="100699"/>
              </a:lnSpc>
              <a:spcBef>
                <a:spcPts val="90"/>
              </a:spcBef>
              <a:buSzPct val="166666"/>
              <a:buFont typeface="Arial"/>
              <a:buChar char="•"/>
              <a:tabLst>
                <a:tab pos="14287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Проведение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социально-психологического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тестирования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обучающихся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в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общеобразовательных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организациях</a:t>
            </a:r>
            <a:r>
              <a:rPr sz="900" spc="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профессиональных</a:t>
            </a:r>
            <a:r>
              <a:rPr sz="900" spc="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образовательных организациях,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направленного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на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профилактику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незаконного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потребления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обучающимися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наркотических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средств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 психотропных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веществ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031B83"/>
              </a:buClr>
              <a:buFont typeface="Arial"/>
              <a:buChar char="•"/>
            </a:pPr>
            <a:endParaRPr sz="800">
              <a:latin typeface="Tahoma"/>
              <a:cs typeface="Tahoma"/>
            </a:endParaRPr>
          </a:p>
          <a:p>
            <a:pPr marL="116205" indent="-104139">
              <a:lnSpc>
                <a:spcPct val="100000"/>
              </a:lnSpc>
              <a:spcBef>
                <a:spcPts val="5"/>
              </a:spcBef>
              <a:buSzPct val="166666"/>
              <a:buFont typeface="Arial"/>
              <a:buChar char="•"/>
              <a:tabLst>
                <a:tab pos="116839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организации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социального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педагога</a:t>
            </a:r>
            <a:endParaRPr sz="900">
              <a:latin typeface="Tahoma"/>
              <a:cs typeface="Tahom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210043" y="886967"/>
            <a:ext cx="1657985" cy="151130"/>
            <a:chOff x="7210043" y="886967"/>
            <a:chExt cx="1657985" cy="151130"/>
          </a:xfrm>
        </p:grpSpPr>
        <p:sp>
          <p:nvSpPr>
            <p:cNvPr id="13" name="object 13"/>
            <p:cNvSpPr/>
            <p:nvPr/>
          </p:nvSpPr>
          <p:spPr>
            <a:xfrm>
              <a:off x="7210043" y="1011935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4">
                  <a:moveTo>
                    <a:pt x="0" y="0"/>
                  </a:moveTo>
                  <a:lnTo>
                    <a:pt x="1657984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94903" y="886967"/>
              <a:ext cx="108203" cy="108203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4945379" y="886967"/>
            <a:ext cx="1659889" cy="151130"/>
            <a:chOff x="4945379" y="886967"/>
            <a:chExt cx="1659889" cy="151130"/>
          </a:xfrm>
        </p:grpSpPr>
        <p:sp>
          <p:nvSpPr>
            <p:cNvPr id="16" name="object 16"/>
            <p:cNvSpPr/>
            <p:nvPr/>
          </p:nvSpPr>
          <p:spPr>
            <a:xfrm>
              <a:off x="4945379" y="1011935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9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45379" y="886967"/>
              <a:ext cx="108203" cy="108203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575259" y="1768221"/>
            <a:ext cx="3794125" cy="848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660" indent="-60960">
              <a:lnSpc>
                <a:spcPts val="1200"/>
              </a:lnSpc>
              <a:buSzPct val="138888"/>
              <a:buFont typeface="Arial"/>
              <a:buChar char="•"/>
              <a:tabLst>
                <a:tab pos="73660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 локальных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нормативных</a:t>
            </a:r>
            <a:r>
              <a:rPr sz="9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актов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организации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психолого-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ts val="810"/>
              </a:lnSpc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педагогического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сопровождения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участников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образовательных</a:t>
            </a:r>
            <a:r>
              <a:rPr sz="900" spc="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отношений</a:t>
            </a:r>
            <a:endParaRPr sz="900">
              <a:latin typeface="Tahoma"/>
              <a:cs typeface="Tahoma"/>
            </a:endParaRPr>
          </a:p>
          <a:p>
            <a:pPr marL="73660" indent="-60960">
              <a:lnSpc>
                <a:spcPts val="1350"/>
              </a:lnSpc>
              <a:buSzPct val="138888"/>
              <a:buFont typeface="Arial"/>
              <a:buChar char="•"/>
              <a:tabLst>
                <a:tab pos="73660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Реализация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деятельности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педагога-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психолога</a:t>
            </a:r>
            <a:r>
              <a:rPr sz="900" spc="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социального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педагога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ts val="810"/>
              </a:lnSpc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соответствии</a:t>
            </a:r>
            <a:r>
              <a:rPr sz="900" spc="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профессиональными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стандартами</a:t>
            </a:r>
            <a:endParaRPr sz="900">
              <a:latin typeface="Tahoma"/>
              <a:cs typeface="Tahoma"/>
            </a:endParaRPr>
          </a:p>
          <a:p>
            <a:pPr marL="73660" indent="-60960">
              <a:lnSpc>
                <a:spcPts val="1375"/>
              </a:lnSpc>
              <a:buSzPct val="138888"/>
              <a:buFont typeface="Arial"/>
              <a:buChar char="•"/>
              <a:tabLst>
                <a:tab pos="73660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Создание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условий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сопровождения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соответствии</a:t>
            </a:r>
            <a:r>
              <a:rPr sz="9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Методическими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ts val="1035"/>
              </a:lnSpc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рекомендациями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по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функционированию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психологических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служб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endParaRPr sz="9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5259" y="2591180"/>
            <a:ext cx="18923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общеобразовательных</a:t>
            </a:r>
            <a:r>
              <a:rPr sz="900" spc="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организациях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75259" y="2728340"/>
            <a:ext cx="3862704" cy="449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660" indent="-60960">
              <a:lnSpc>
                <a:spcPts val="1225"/>
              </a:lnSpc>
              <a:buSzPct val="138888"/>
              <a:buFont typeface="Arial"/>
              <a:buChar char="•"/>
              <a:tabLst>
                <a:tab pos="73660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Организация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сопровождения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соответствии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Концепцией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развития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ts val="1035"/>
              </a:lnSpc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психологической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службы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системе</a:t>
            </a:r>
            <a:r>
              <a:rPr sz="9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образования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Российской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Федерации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на</a:t>
            </a:r>
            <a:endParaRPr sz="9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период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до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2025</a:t>
            </a:r>
            <a:r>
              <a:rPr sz="9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года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013193" y="3315080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295003" y="3309365"/>
            <a:ext cx="1752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0440" y="5225033"/>
            <a:ext cx="3134360" cy="1304290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>
              <a:lnSpc>
                <a:spcPts val="1060"/>
              </a:lnSpc>
              <a:spcBef>
                <a:spcPts val="150"/>
              </a:spcBef>
              <a:buSzPct val="166666"/>
              <a:buFont typeface="Arial"/>
              <a:buChar char="•"/>
              <a:tabLst>
                <a:tab pos="116839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повышение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квалификации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штатных</a:t>
            </a:r>
            <a:r>
              <a:rPr sz="900" spc="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педагогов-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психологов, социальных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педагогов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1100">
              <a:latin typeface="Tahoma"/>
              <a:cs typeface="Tahoma"/>
            </a:endParaRPr>
          </a:p>
          <a:p>
            <a:pPr marL="116205" indent="-104139">
              <a:lnSpc>
                <a:spcPct val="100000"/>
              </a:lnSpc>
              <a:buClr>
                <a:srgbClr val="001F5F"/>
              </a:buClr>
              <a:buSzPct val="166666"/>
              <a:buFont typeface="Arial"/>
              <a:buChar char="•"/>
              <a:tabLst>
                <a:tab pos="116839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Антибуллинговые</a:t>
            </a:r>
            <a:r>
              <a:rPr sz="900" spc="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программы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1300">
              <a:latin typeface="Tahoma"/>
              <a:cs typeface="Tahoma"/>
            </a:endParaRPr>
          </a:p>
          <a:p>
            <a:pPr marL="126364" indent="-95250">
              <a:lnSpc>
                <a:spcPct val="100000"/>
              </a:lnSpc>
              <a:buSzPct val="150000"/>
              <a:buFont typeface="Arial"/>
              <a:buChar char="•"/>
              <a:tabLst>
                <a:tab pos="127000" algn="l"/>
              </a:tabLst>
            </a:pPr>
            <a:r>
              <a:rPr sz="900" spc="-20" dirty="0">
                <a:solidFill>
                  <a:srgbClr val="001F5F"/>
                </a:solidFill>
                <a:latin typeface="Tahoma"/>
                <a:cs typeface="Tahoma"/>
              </a:rPr>
              <a:t>Зона</a:t>
            </a:r>
            <a:r>
              <a:rPr sz="900" spc="-30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отдыха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01F5F"/>
                </a:solidFill>
                <a:latin typeface="Tahoma"/>
                <a:cs typeface="Tahoma"/>
              </a:rPr>
              <a:t>(школа</a:t>
            </a:r>
            <a:r>
              <a:rPr sz="900" spc="-15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01F5F"/>
                </a:solidFill>
                <a:latin typeface="Tahoma"/>
                <a:cs typeface="Tahoma"/>
              </a:rPr>
              <a:t>полного</a:t>
            </a:r>
            <a:r>
              <a:rPr sz="900" spc="-15" dirty="0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01F5F"/>
                </a:solidFill>
                <a:latin typeface="Tahoma"/>
                <a:cs typeface="Tahoma"/>
              </a:rPr>
              <a:t>дня)</a:t>
            </a:r>
            <a:endParaRPr sz="9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1300">
              <a:latin typeface="Tahoma"/>
              <a:cs typeface="Tahoma"/>
            </a:endParaRPr>
          </a:p>
          <a:p>
            <a:pPr marL="123825" indent="-104139">
              <a:lnSpc>
                <a:spcPct val="100000"/>
              </a:lnSpc>
              <a:spcBef>
                <a:spcPts val="5"/>
              </a:spcBef>
              <a:buClr>
                <a:srgbClr val="001F5F"/>
              </a:buClr>
              <a:buSzPct val="166666"/>
              <a:buFont typeface="Arial"/>
              <a:buChar char="•"/>
              <a:tabLst>
                <a:tab pos="124460" algn="l"/>
              </a:tabLst>
            </a:pP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Креативное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пространство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(разгрузка,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игры,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общение)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13193" y="5076762"/>
            <a:ext cx="175895" cy="973455"/>
          </a:xfrm>
          <a:prstGeom prst="rect">
            <a:avLst/>
          </a:prstGeom>
        </p:spPr>
        <p:txBody>
          <a:bodyPr vert="horz" wrap="square" lIns="0" tIns="1060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5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15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295003" y="5088087"/>
            <a:ext cx="175895" cy="1327150"/>
          </a:xfrm>
          <a:prstGeom prst="rect">
            <a:avLst/>
          </a:prstGeom>
        </p:spPr>
        <p:txBody>
          <a:bodyPr vert="horz" wrap="square" lIns="0" tIns="1060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5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15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985"/>
              </a:spcBef>
            </a:pPr>
            <a:r>
              <a:rPr sz="1500" dirty="0">
                <a:solidFill>
                  <a:srgbClr val="001F5F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19785" y="4140834"/>
            <a:ext cx="186626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80" indent="-94615">
              <a:lnSpc>
                <a:spcPct val="100000"/>
              </a:lnSpc>
              <a:spcBef>
                <a:spcPts val="100"/>
              </a:spcBef>
              <a:buSzPct val="150000"/>
              <a:buFont typeface="Arial"/>
              <a:buChar char="•"/>
              <a:tabLst>
                <a:tab pos="107314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психологической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службы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9785" y="4271898"/>
            <a:ext cx="3524885" cy="793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660" indent="-60960">
              <a:lnSpc>
                <a:spcPts val="1270"/>
              </a:lnSpc>
              <a:buSzPct val="138888"/>
              <a:buFont typeface="Arial"/>
              <a:buChar char="•"/>
              <a:tabLst>
                <a:tab pos="73660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организации</a:t>
            </a:r>
            <a:r>
              <a:rPr sz="900" spc="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педагога-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психолога</a:t>
            </a:r>
            <a:endParaRPr sz="900">
              <a:latin typeface="Tahoma"/>
              <a:cs typeface="Tahoma"/>
            </a:endParaRPr>
          </a:p>
          <a:p>
            <a:pPr marL="38735" marR="142875">
              <a:lnSpc>
                <a:spcPts val="1030"/>
              </a:lnSpc>
              <a:spcBef>
                <a:spcPts val="75"/>
              </a:spcBef>
              <a:buSzPct val="138888"/>
              <a:buFont typeface="Arial"/>
              <a:buChar char="•"/>
              <a:tabLst>
                <a:tab pos="13398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кабинета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педагога-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психолога</a:t>
            </a:r>
            <a:r>
              <a:rPr sz="9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для</a:t>
            </a:r>
            <a:r>
              <a:rPr sz="9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проведения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коррекционно-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развивающих</a:t>
            </a:r>
            <a:r>
              <a:rPr sz="9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занятий</a:t>
            </a:r>
            <a:r>
              <a:rPr sz="900" spc="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проведения</a:t>
            </a:r>
            <a:r>
              <a:rPr sz="900" spc="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консультаций</a:t>
            </a:r>
            <a:endParaRPr sz="900">
              <a:latin typeface="Tahoma"/>
              <a:cs typeface="Tahoma"/>
            </a:endParaRPr>
          </a:p>
          <a:p>
            <a:pPr marL="38735" marR="5080">
              <a:lnSpc>
                <a:spcPct val="88200"/>
              </a:lnSpc>
              <a:spcBef>
                <a:spcPts val="365"/>
              </a:spcBef>
              <a:buSzPct val="138888"/>
              <a:buFont typeface="Arial"/>
              <a:buChar char="•"/>
              <a:tabLst>
                <a:tab pos="100330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9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автоматизированного</a:t>
            </a:r>
            <a:r>
              <a:rPr sz="900" spc="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рабочего</a:t>
            </a:r>
            <a:r>
              <a:rPr sz="9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места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5" dirty="0">
                <a:solidFill>
                  <a:srgbClr val="031B83"/>
                </a:solidFill>
                <a:latin typeface="Tahoma"/>
                <a:cs typeface="Tahoma"/>
              </a:rPr>
              <a:t>педагога-</a:t>
            </a: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психолога 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социального</a:t>
            </a:r>
            <a:r>
              <a:rPr sz="9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педагога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025893" y="3877817"/>
            <a:ext cx="19875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5420" indent="-186055">
              <a:lnSpc>
                <a:spcPts val="925"/>
              </a:lnSpc>
              <a:spcBef>
                <a:spcPts val="100"/>
              </a:spcBef>
              <a:buSzPct val="166666"/>
              <a:buFont typeface="Wingdings"/>
              <a:buChar char=""/>
              <a:tabLst>
                <a:tab pos="18605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Штатное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расписание</a:t>
            </a:r>
            <a:endParaRPr sz="900">
              <a:latin typeface="Tahoma"/>
              <a:cs typeface="Tahoma"/>
            </a:endParaRPr>
          </a:p>
          <a:p>
            <a:pPr marL="135890" indent="-136525">
              <a:lnSpc>
                <a:spcPts val="1465"/>
              </a:lnSpc>
              <a:buSzPct val="138888"/>
              <a:buFont typeface="Wingdings"/>
              <a:buChar char=""/>
              <a:tabLst>
                <a:tab pos="13652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Сетевая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форма/штатное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расписание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025893" y="4107780"/>
            <a:ext cx="150495" cy="920750"/>
          </a:xfrm>
          <a:prstGeom prst="rect">
            <a:avLst/>
          </a:prstGeom>
        </p:spPr>
        <p:txBody>
          <a:bodyPr vert="horz" wrap="square" lIns="0" tIns="1206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0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ts val="1775"/>
              </a:lnSpc>
              <a:spcBef>
                <a:spcPts val="844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ts val="1775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9307703" y="3910076"/>
            <a:ext cx="19875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5420" indent="-186055">
              <a:lnSpc>
                <a:spcPts val="925"/>
              </a:lnSpc>
              <a:spcBef>
                <a:spcPts val="100"/>
              </a:spcBef>
              <a:buSzPct val="166666"/>
              <a:buFont typeface="Wingdings"/>
              <a:buChar char=""/>
              <a:tabLst>
                <a:tab pos="18605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Штатное </a:t>
            </a:r>
            <a:r>
              <a:rPr sz="900" spc="-10" dirty="0">
                <a:solidFill>
                  <a:srgbClr val="031B83"/>
                </a:solidFill>
                <a:latin typeface="Tahoma"/>
                <a:cs typeface="Tahoma"/>
              </a:rPr>
              <a:t>расписание</a:t>
            </a:r>
            <a:endParaRPr sz="900">
              <a:latin typeface="Tahoma"/>
              <a:cs typeface="Tahoma"/>
            </a:endParaRPr>
          </a:p>
          <a:p>
            <a:pPr marL="135890" indent="-136525">
              <a:lnSpc>
                <a:spcPts val="1465"/>
              </a:lnSpc>
              <a:buSzPct val="138888"/>
              <a:buFont typeface="Wingdings"/>
              <a:buChar char=""/>
              <a:tabLst>
                <a:tab pos="136525" algn="l"/>
              </a:tabLst>
            </a:pPr>
            <a:r>
              <a:rPr sz="900" spc="-20" dirty="0">
                <a:solidFill>
                  <a:srgbClr val="031B83"/>
                </a:solidFill>
                <a:latin typeface="Tahoma"/>
                <a:cs typeface="Tahoma"/>
              </a:rPr>
              <a:t>Сетевая</a:t>
            </a:r>
            <a:r>
              <a:rPr sz="9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25" dirty="0">
                <a:solidFill>
                  <a:srgbClr val="031B83"/>
                </a:solidFill>
                <a:latin typeface="Tahoma"/>
                <a:cs typeface="Tahoma"/>
              </a:rPr>
              <a:t>форма/штатное</a:t>
            </a:r>
            <a:r>
              <a:rPr sz="9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900" spc="-30" dirty="0">
                <a:solidFill>
                  <a:srgbClr val="031B83"/>
                </a:solidFill>
                <a:latin typeface="Tahoma"/>
                <a:cs typeface="Tahoma"/>
              </a:rPr>
              <a:t>расписание</a:t>
            </a:r>
            <a:endParaRPr sz="900"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307703" y="4186808"/>
            <a:ext cx="149860" cy="78613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1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ts val="1775"/>
              </a:lnSpc>
              <a:spcBef>
                <a:spcPts val="31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ts val="1775"/>
              </a:lnSpc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872228" y="1857755"/>
            <a:ext cx="1849120" cy="4518660"/>
          </a:xfrm>
          <a:prstGeom prst="rect">
            <a:avLst/>
          </a:prstGeom>
          <a:solidFill>
            <a:srgbClr val="E1EFD9"/>
          </a:solidFill>
        </p:spPr>
        <p:txBody>
          <a:bodyPr vert="horz" wrap="square" lIns="0" tIns="6985" rIns="0" bIns="0" rtlCol="0">
            <a:spAutoFit/>
          </a:bodyPr>
          <a:lstStyle/>
          <a:p>
            <a:pPr marL="7620">
              <a:lnSpc>
                <a:spcPct val="100000"/>
              </a:lnSpc>
              <a:spcBef>
                <a:spcPts val="55"/>
              </a:spcBef>
            </a:pPr>
            <a:r>
              <a:rPr sz="1400" spc="2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  <a:spcBef>
                <a:spcPts val="360"/>
              </a:spcBef>
            </a:pPr>
            <a:r>
              <a:rPr sz="1400" spc="2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  <a:spcBef>
                <a:spcPts val="355"/>
              </a:spcBef>
            </a:pPr>
            <a:r>
              <a:rPr sz="15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  <a:p>
            <a:pPr>
              <a:lnSpc>
                <a:spcPct val="100000"/>
              </a:lnSpc>
            </a:pPr>
            <a:endParaRPr sz="21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  <a:spcBef>
                <a:spcPts val="5"/>
              </a:spcBef>
            </a:pPr>
            <a:r>
              <a:rPr sz="1400" spc="2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55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</a:pPr>
            <a:r>
              <a:rPr sz="1400" spc="2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>
              <a:lnSpc>
                <a:spcPct val="100000"/>
              </a:lnSpc>
            </a:pPr>
            <a:endParaRPr sz="1600">
              <a:latin typeface="Wingdings"/>
              <a:cs typeface="Wingdings"/>
            </a:endParaRPr>
          </a:p>
          <a:p>
            <a:pPr marL="153670" indent="-146685">
              <a:lnSpc>
                <a:spcPct val="100000"/>
              </a:lnSpc>
              <a:spcBef>
                <a:spcPts val="1070"/>
              </a:spcBef>
              <a:buSzPct val="150000"/>
              <a:buFont typeface="Wingdings"/>
              <a:buChar char=""/>
              <a:tabLst>
                <a:tab pos="154305" algn="l"/>
              </a:tabLst>
            </a:pPr>
            <a:r>
              <a:rPr sz="800" b="1" spc="-25" dirty="0">
                <a:solidFill>
                  <a:srgbClr val="008000"/>
                </a:solidFill>
                <a:latin typeface="Tahoma"/>
                <a:cs typeface="Tahoma"/>
              </a:rPr>
              <a:t>Штатное</a:t>
            </a:r>
            <a:r>
              <a:rPr sz="800" b="1" spc="-2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800" b="1" spc="-10" dirty="0">
                <a:solidFill>
                  <a:srgbClr val="008000"/>
                </a:solidFill>
                <a:latin typeface="Tahoma"/>
                <a:cs typeface="Tahoma"/>
              </a:rPr>
              <a:t>расписание</a:t>
            </a:r>
            <a:endParaRPr sz="800">
              <a:latin typeface="Tahoma"/>
              <a:cs typeface="Tahoma"/>
            </a:endParaRPr>
          </a:p>
          <a:p>
            <a:pPr marL="127635" indent="-120650">
              <a:lnSpc>
                <a:spcPct val="100000"/>
              </a:lnSpc>
              <a:spcBef>
                <a:spcPts val="500"/>
              </a:spcBef>
              <a:buSzPct val="137500"/>
              <a:buFont typeface="Wingdings"/>
              <a:buChar char=""/>
              <a:tabLst>
                <a:tab pos="128270" algn="l"/>
              </a:tabLst>
            </a:pPr>
            <a:r>
              <a:rPr sz="800" b="1" spc="-30" dirty="0">
                <a:solidFill>
                  <a:srgbClr val="008000"/>
                </a:solidFill>
                <a:latin typeface="Tahoma"/>
                <a:cs typeface="Tahoma"/>
              </a:rPr>
              <a:t>Сетевая</a:t>
            </a:r>
            <a:r>
              <a:rPr sz="800" b="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800" b="1" spc="-10" dirty="0">
                <a:solidFill>
                  <a:srgbClr val="008000"/>
                </a:solidFill>
                <a:latin typeface="Tahoma"/>
                <a:cs typeface="Tahoma"/>
              </a:rPr>
              <a:t>форма/дистанционно</a:t>
            </a:r>
            <a:endParaRPr sz="800">
              <a:latin typeface="Tahoma"/>
              <a:cs typeface="Tahoma"/>
            </a:endParaRPr>
          </a:p>
          <a:p>
            <a:pPr marL="7620">
              <a:lnSpc>
                <a:spcPct val="100000"/>
              </a:lnSpc>
              <a:spcBef>
                <a:spcPts val="375"/>
              </a:spcBef>
            </a:pPr>
            <a:r>
              <a:rPr sz="1400" spc="2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151130" indent="-143510">
              <a:lnSpc>
                <a:spcPct val="100000"/>
              </a:lnSpc>
              <a:spcBef>
                <a:spcPts val="360"/>
              </a:spcBef>
              <a:buSzPct val="136842"/>
              <a:buFont typeface="Wingdings"/>
              <a:buChar char=""/>
              <a:tabLst>
                <a:tab pos="151130" algn="l"/>
              </a:tabLst>
            </a:pPr>
            <a:r>
              <a:rPr sz="950" b="1" spc="-10" dirty="0">
                <a:solidFill>
                  <a:srgbClr val="008000"/>
                </a:solidFill>
                <a:latin typeface="Tahoma"/>
                <a:cs typeface="Tahoma"/>
              </a:rPr>
              <a:t>Рекомендовано</a:t>
            </a:r>
            <a:endParaRPr sz="950">
              <a:latin typeface="Tahoma"/>
              <a:cs typeface="Tahoma"/>
            </a:endParaRPr>
          </a:p>
          <a:p>
            <a:pPr marL="127635" indent="-120650">
              <a:lnSpc>
                <a:spcPct val="100000"/>
              </a:lnSpc>
              <a:spcBef>
                <a:spcPts val="405"/>
              </a:spcBef>
              <a:buSzPct val="137500"/>
              <a:buFont typeface="Wingdings"/>
              <a:buChar char=""/>
              <a:tabLst>
                <a:tab pos="128270" algn="l"/>
              </a:tabLst>
            </a:pPr>
            <a:r>
              <a:rPr sz="800" b="1" spc="-20" dirty="0">
                <a:solidFill>
                  <a:srgbClr val="008000"/>
                </a:solidFill>
                <a:latin typeface="Tahoma"/>
                <a:cs typeface="Tahoma"/>
              </a:rPr>
              <a:t>При</a:t>
            </a:r>
            <a:r>
              <a:rPr sz="800" b="1" spc="-25" dirty="0">
                <a:solidFill>
                  <a:srgbClr val="008000"/>
                </a:solidFill>
                <a:latin typeface="Tahoma"/>
                <a:cs typeface="Tahoma"/>
              </a:rPr>
              <a:t> наличии </a:t>
            </a:r>
            <a:r>
              <a:rPr sz="800" b="1" spc="-10" dirty="0">
                <a:solidFill>
                  <a:srgbClr val="008000"/>
                </a:solidFill>
                <a:latin typeface="Tahoma"/>
                <a:cs typeface="Tahoma"/>
              </a:rPr>
              <a:t>специалиста</a:t>
            </a:r>
            <a:endParaRPr sz="800">
              <a:latin typeface="Tahoma"/>
              <a:cs typeface="Tahoma"/>
            </a:endParaRPr>
          </a:p>
          <a:p>
            <a:pPr marL="7620">
              <a:lnSpc>
                <a:spcPct val="100000"/>
              </a:lnSpc>
              <a:spcBef>
                <a:spcPts val="420"/>
              </a:spcBef>
            </a:pPr>
            <a:r>
              <a:rPr sz="12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200">
              <a:latin typeface="Wingdings"/>
              <a:cs typeface="Wingdings"/>
            </a:endParaRPr>
          </a:p>
          <a:p>
            <a:pPr marL="7620">
              <a:lnSpc>
                <a:spcPct val="100000"/>
              </a:lnSpc>
              <a:spcBef>
                <a:spcPts val="420"/>
              </a:spcBef>
            </a:pPr>
            <a:r>
              <a:rPr sz="120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2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013193" y="1816049"/>
            <a:ext cx="175260" cy="817244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359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013193" y="2894203"/>
            <a:ext cx="16827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295003" y="1841897"/>
            <a:ext cx="175260" cy="81788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150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9295003" y="2920746"/>
            <a:ext cx="16827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2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55065" y="595376"/>
            <a:ext cx="36169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200" spc="204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единого</a:t>
            </a:r>
            <a:r>
              <a:rPr sz="1200" spc="19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образовательного</a:t>
            </a:r>
            <a:endParaRPr sz="12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пространства</a:t>
            </a:r>
            <a:r>
              <a:rPr sz="1200" spc="204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(разрабатываемые</a:t>
            </a:r>
            <a:r>
              <a:rPr sz="1200" spc="2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документы)</a:t>
            </a:r>
            <a:endParaRPr sz="1200">
              <a:latin typeface="Tahoma"/>
              <a:cs typeface="Tahoma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7" y="47244"/>
            <a:ext cx="492252" cy="53949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5888" y="3809"/>
            <a:ext cx="784605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Образовательная</a:t>
            </a:r>
            <a:r>
              <a:rPr sz="2400" spc="434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среда,</a:t>
            </a:r>
            <a:r>
              <a:rPr sz="2400" spc="455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dirty="0">
                <a:solidFill>
                  <a:srgbClr val="031B83"/>
                </a:solidFill>
                <a:latin typeface="Verdana"/>
                <a:cs typeface="Verdana"/>
              </a:rPr>
              <a:t>создание</a:t>
            </a:r>
            <a:r>
              <a:rPr sz="2400" spc="450" dirty="0">
                <a:solidFill>
                  <a:srgbClr val="031B83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031B83"/>
                </a:solidFill>
                <a:latin typeface="Verdana"/>
                <a:cs typeface="Verdana"/>
              </a:rPr>
              <a:t>условий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45100" y="685927"/>
            <a:ext cx="8007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8931" y="900747"/>
            <a:ext cx="11003280" cy="218440"/>
          </a:xfrm>
          <a:prstGeom prst="rect">
            <a:avLst/>
          </a:prstGeom>
          <a:solidFill>
            <a:srgbClr val="031B83"/>
          </a:solidFill>
        </p:spPr>
        <p:txBody>
          <a:bodyPr vert="horz" wrap="square" lIns="0" tIns="42545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335"/>
              </a:spcBef>
            </a:pPr>
            <a:r>
              <a:rPr sz="1000" b="1" spc="-35" dirty="0">
                <a:solidFill>
                  <a:srgbClr val="FFFFFF"/>
                </a:solidFill>
                <a:latin typeface="Tahoma"/>
                <a:cs typeface="Tahoma"/>
              </a:rPr>
              <a:t>Модернизация,</a:t>
            </a:r>
            <a:r>
              <a:rPr sz="1000" b="1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</a:rPr>
              <a:t>развитие</a:t>
            </a:r>
            <a:r>
              <a:rPr sz="1000" b="1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dirty="0">
                <a:solidFill>
                  <a:srgbClr val="FFFFFF"/>
                </a:solidFill>
                <a:latin typeface="Tahoma"/>
                <a:cs typeface="Tahoma"/>
              </a:rPr>
              <a:t>и</a:t>
            </a:r>
            <a:r>
              <a:rPr sz="1000" b="1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</a:rPr>
              <a:t>обеспечение</a:t>
            </a:r>
            <a:r>
              <a:rPr sz="1000" b="1" spc="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5" dirty="0">
                <a:solidFill>
                  <a:srgbClr val="FFFFFF"/>
                </a:solidFill>
                <a:latin typeface="Tahoma"/>
                <a:cs typeface="Tahoma"/>
              </a:rPr>
              <a:t>возможности</a:t>
            </a:r>
            <a:r>
              <a:rPr sz="1000" b="1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</a:rPr>
              <a:t>дальнейшего</a:t>
            </a:r>
            <a:r>
              <a:rPr sz="1000" b="1" spc="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</a:rPr>
              <a:t>внедрения</a:t>
            </a:r>
            <a:r>
              <a:rPr sz="1000" b="1" spc="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dirty="0">
                <a:solidFill>
                  <a:srgbClr val="FFFFFF"/>
                </a:solidFill>
                <a:latin typeface="Tahoma"/>
                <a:cs typeface="Tahoma"/>
              </a:rPr>
              <a:t>и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5" dirty="0">
                <a:solidFill>
                  <a:srgbClr val="FFFFFF"/>
                </a:solidFill>
                <a:latin typeface="Tahoma"/>
                <a:cs typeface="Tahoma"/>
              </a:rPr>
              <a:t>использования</a:t>
            </a:r>
            <a:r>
              <a:rPr sz="1000" b="1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5" dirty="0">
                <a:solidFill>
                  <a:srgbClr val="FFFFFF"/>
                </a:solidFill>
                <a:latin typeface="Tahoma"/>
                <a:cs typeface="Tahoma"/>
              </a:rPr>
              <a:t>цифровой</a:t>
            </a:r>
            <a:r>
              <a:rPr sz="1000" b="1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5" dirty="0">
                <a:solidFill>
                  <a:srgbClr val="FFFFFF"/>
                </a:solidFill>
                <a:latin typeface="Tahoma"/>
                <a:cs typeface="Tahoma"/>
              </a:rPr>
              <a:t>образовательной</a:t>
            </a:r>
            <a:r>
              <a:rPr sz="1000" b="1" spc="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25" dirty="0">
                <a:solidFill>
                  <a:srgbClr val="FFFFFF"/>
                </a:solidFill>
                <a:latin typeface="Tahoma"/>
                <a:cs typeface="Tahoma"/>
              </a:rPr>
              <a:t>среды</a:t>
            </a:r>
            <a:r>
              <a:rPr sz="1000" b="1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Tahoma"/>
                <a:cs typeface="Tahoma"/>
              </a:rPr>
              <a:t>на</a:t>
            </a:r>
            <a:r>
              <a:rPr sz="1000" b="1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</a:rPr>
              <a:t>постоянной</a:t>
            </a:r>
            <a:r>
              <a:rPr sz="1000" b="1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Tahoma"/>
                <a:cs typeface="Tahoma"/>
              </a:rPr>
              <a:t>основе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90380" y="734313"/>
            <a:ext cx="617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11110" y="719454"/>
            <a:ext cx="641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25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406128" y="477012"/>
            <a:ext cx="1659889" cy="149860"/>
            <a:chOff x="9406128" y="477012"/>
            <a:chExt cx="1659889" cy="149860"/>
          </a:xfrm>
        </p:grpSpPr>
        <p:sp>
          <p:nvSpPr>
            <p:cNvPr id="9" name="object 9"/>
            <p:cNvSpPr/>
            <p:nvPr/>
          </p:nvSpPr>
          <p:spPr>
            <a:xfrm>
              <a:off x="9406128" y="600456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31652" y="477012"/>
              <a:ext cx="106679" cy="108203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7103364" y="480059"/>
            <a:ext cx="1659889" cy="149860"/>
            <a:chOff x="7103364" y="480059"/>
            <a:chExt cx="1659889" cy="149860"/>
          </a:xfrm>
        </p:grpSpPr>
        <p:sp>
          <p:nvSpPr>
            <p:cNvPr id="12" name="object 12"/>
            <p:cNvSpPr/>
            <p:nvPr/>
          </p:nvSpPr>
          <p:spPr>
            <a:xfrm>
              <a:off x="7103364" y="603503"/>
              <a:ext cx="1659889" cy="0"/>
            </a:xfrm>
            <a:custGeom>
              <a:avLst/>
              <a:gdLst/>
              <a:ahLst/>
              <a:cxnLst/>
              <a:rect l="l" t="t" r="r" b="b"/>
              <a:pathLst>
                <a:path w="1659890">
                  <a:moveTo>
                    <a:pt x="0" y="0"/>
                  </a:moveTo>
                  <a:lnTo>
                    <a:pt x="1659508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89748" y="480059"/>
              <a:ext cx="106679" cy="108203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4895088" y="492251"/>
            <a:ext cx="1657985" cy="149860"/>
            <a:chOff x="4895088" y="492251"/>
            <a:chExt cx="1657985" cy="149860"/>
          </a:xfrm>
        </p:grpSpPr>
        <p:sp>
          <p:nvSpPr>
            <p:cNvPr id="15" name="object 15"/>
            <p:cNvSpPr/>
            <p:nvPr/>
          </p:nvSpPr>
          <p:spPr>
            <a:xfrm>
              <a:off x="4895088" y="615695"/>
              <a:ext cx="1657985" cy="0"/>
            </a:xfrm>
            <a:custGeom>
              <a:avLst/>
              <a:gdLst/>
              <a:ahLst/>
              <a:cxnLst/>
              <a:rect l="l" t="t" r="r" b="b"/>
              <a:pathLst>
                <a:path w="1657984">
                  <a:moveTo>
                    <a:pt x="0" y="0"/>
                  </a:moveTo>
                  <a:lnTo>
                    <a:pt x="1657985" y="0"/>
                  </a:lnTo>
                </a:path>
              </a:pathLst>
            </a:custGeom>
            <a:ln w="51816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95088" y="492251"/>
              <a:ext cx="106679" cy="108203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530758" y="1206246"/>
            <a:ext cx="360807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Использование</a:t>
            </a: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ФГИС</a:t>
            </a:r>
            <a:r>
              <a:rPr sz="1000" spc="229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«Моя</a:t>
            </a:r>
            <a:r>
              <a:rPr sz="10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школа»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031B83"/>
              </a:buClr>
              <a:buFont typeface="Wingdings"/>
              <a:buChar char=""/>
            </a:pPr>
            <a:endParaRPr sz="1950">
              <a:latin typeface="Tahoma"/>
              <a:cs typeface="Tahoma"/>
            </a:endParaRPr>
          </a:p>
          <a:p>
            <a:pPr marL="220979" indent="-208915">
              <a:lnSpc>
                <a:spcPct val="100000"/>
              </a:lnSpc>
              <a:buSzPct val="150000"/>
              <a:buFont typeface="Wingdings"/>
              <a:buChar char=""/>
              <a:tabLst>
                <a:tab pos="221615" algn="l"/>
              </a:tabLst>
            </a:pP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Предоставление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доступа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к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верифицированному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цифровому</a:t>
            </a:r>
            <a:endParaRPr sz="1000">
              <a:latin typeface="Tahoma"/>
              <a:cs typeface="Tahoma"/>
            </a:endParaRPr>
          </a:p>
          <a:p>
            <a:pPr marL="184785">
              <a:lnSpc>
                <a:spcPct val="100000"/>
              </a:lnSpc>
              <a:spcBef>
                <a:spcPts val="5"/>
              </a:spcBef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образовательному</a:t>
            </a:r>
            <a:r>
              <a:rPr sz="10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контенту,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интернет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для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школьников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30758" y="2273299"/>
            <a:ext cx="4081779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Оснащение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IT-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оборудованием</a:t>
            </a:r>
            <a:r>
              <a:rPr sz="10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 соответствии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утвержденным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Стандартом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оснащения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государственных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муниципальных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общеобразовательных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организаций,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осуществляющих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образовательную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деятельность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субъектах</a:t>
            </a:r>
            <a:r>
              <a:rPr sz="10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Российской</a:t>
            </a:r>
            <a:r>
              <a:rPr sz="10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Федерации,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компьютерным,</a:t>
            </a:r>
            <a:r>
              <a:rPr sz="1000" spc="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мультимедийным,</a:t>
            </a:r>
            <a:r>
              <a:rPr sz="1000" spc="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презентационным</a:t>
            </a:r>
            <a:r>
              <a:rPr sz="1000" spc="6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оборудованием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программным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обеспечением»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0758" y="3492753"/>
            <a:ext cx="318897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Эксплуатация</a:t>
            </a:r>
            <a:r>
              <a:rPr sz="10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информационной</a:t>
            </a:r>
            <a:r>
              <a:rPr sz="10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системы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управления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образовательной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организацией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30758" y="4102049"/>
            <a:ext cx="3268979" cy="330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0979" indent="-208915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"/>
              <a:tabLst>
                <a:tab pos="22161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Подключение</a:t>
            </a:r>
            <a:r>
              <a:rPr sz="1000" spc="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образовательной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организации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к</a:t>
            </a:r>
            <a:endParaRPr sz="1000">
              <a:latin typeface="Tahoma"/>
              <a:cs typeface="Tahoma"/>
            </a:endParaRPr>
          </a:p>
          <a:p>
            <a:pPr marL="184785">
              <a:lnSpc>
                <a:spcPct val="100000"/>
              </a:lnSpc>
              <a:spcBef>
                <a:spcPts val="5"/>
              </a:spcBef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высокоскоростному</a:t>
            </a:r>
            <a:r>
              <a:rPr sz="1000" spc="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интернету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контент-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фильтрацией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30758" y="4712334"/>
            <a:ext cx="400621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Создание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на</a:t>
            </a: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базе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ИКОП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(«Сферум»)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профессиональных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сообществ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педагогов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для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обмена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опытом</a:t>
            </a: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помощи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начинающим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учителям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30758" y="5321630"/>
            <a:ext cx="26257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"/>
              <a:tabLst>
                <a:tab pos="185420" algn="l"/>
              </a:tabLst>
            </a:pP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Государственно-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общественное</a:t>
            </a:r>
            <a:r>
              <a:rPr sz="1000" spc="1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управление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794503" y="1196339"/>
            <a:ext cx="2094230" cy="4564380"/>
          </a:xfrm>
          <a:prstGeom prst="rect">
            <a:avLst/>
          </a:prstGeom>
          <a:solidFill>
            <a:srgbClr val="E1EFD9"/>
          </a:solidFill>
        </p:spPr>
        <p:txBody>
          <a:bodyPr vert="horz" wrap="square" lIns="0" tIns="13970" rIns="0" bIns="0" rtlCol="0">
            <a:spAutoFit/>
          </a:bodyPr>
          <a:lstStyle/>
          <a:p>
            <a:pPr marL="8255">
              <a:lnSpc>
                <a:spcPct val="100000"/>
              </a:lnSpc>
              <a:spcBef>
                <a:spcPts val="110"/>
              </a:spcBef>
            </a:pPr>
            <a:r>
              <a:rPr sz="1350" dirty="0">
                <a:solidFill>
                  <a:srgbClr val="008000"/>
                </a:solidFill>
                <a:latin typeface="Wingdings"/>
                <a:cs typeface="Wingdings"/>
              </a:rPr>
              <a:t></a:t>
            </a:r>
            <a:endParaRPr sz="135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Wingdings"/>
              <a:cs typeface="Wingdings"/>
            </a:endParaRPr>
          </a:p>
          <a:p>
            <a:pPr marL="8255" marR="271780">
              <a:lnSpc>
                <a:spcPct val="100000"/>
              </a:lnSpc>
              <a:buSzPct val="150000"/>
              <a:buFont typeface="Wingdings"/>
              <a:buChar char=""/>
              <a:tabLst>
                <a:tab pos="225425" algn="l"/>
              </a:tabLst>
            </a:pPr>
            <a:r>
              <a:rPr sz="1000" b="1" spc="-25" dirty="0">
                <a:solidFill>
                  <a:srgbClr val="008000"/>
                </a:solidFill>
                <a:latin typeface="Tahoma"/>
                <a:cs typeface="Tahoma"/>
              </a:rPr>
              <a:t>Доступ</a:t>
            </a:r>
            <a:r>
              <a:rPr sz="1000" b="1" spc="-4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dirty="0">
                <a:solidFill>
                  <a:srgbClr val="008000"/>
                </a:solidFill>
                <a:latin typeface="Tahoma"/>
                <a:cs typeface="Tahoma"/>
              </a:rPr>
              <a:t>к</a:t>
            </a:r>
            <a:r>
              <a:rPr sz="1000" b="1" spc="-5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оцифрованным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учебникам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buClr>
                <a:srgbClr val="008000"/>
              </a:buClr>
              <a:buFont typeface="Wingdings"/>
              <a:buChar char=""/>
            </a:pP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008000"/>
              </a:buClr>
              <a:buFont typeface="Wingdings"/>
              <a:buChar char=""/>
            </a:pPr>
            <a:endParaRPr sz="1350">
              <a:latin typeface="Tahoma"/>
              <a:cs typeface="Tahoma"/>
            </a:endParaRPr>
          </a:p>
          <a:p>
            <a:pPr marL="8255" marR="572770">
              <a:lnSpc>
                <a:spcPct val="100000"/>
              </a:lnSpc>
              <a:buSzPct val="150000"/>
              <a:buFont typeface="Wingdings"/>
              <a:buChar char=""/>
              <a:tabLst>
                <a:tab pos="191770" algn="l"/>
              </a:tabLst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Наличие</a:t>
            </a:r>
            <a:r>
              <a:rPr sz="1000" b="1" spc="-1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мобильных цифровых</a:t>
            </a:r>
            <a:r>
              <a:rPr sz="1000" b="1" spc="-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классов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buClr>
                <a:srgbClr val="008000"/>
              </a:buClr>
              <a:buFont typeface="Wingdings"/>
              <a:buChar char=""/>
            </a:pP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buClr>
                <a:srgbClr val="008000"/>
              </a:buClr>
              <a:buFont typeface="Wingdings"/>
              <a:buChar char=""/>
            </a:pP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buClr>
                <a:srgbClr val="008000"/>
              </a:buClr>
              <a:buFont typeface="Wingdings"/>
              <a:buChar char=""/>
            </a:pPr>
            <a:endParaRPr sz="1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008000"/>
              </a:buClr>
              <a:buFont typeface="Wingdings"/>
              <a:buChar char=""/>
            </a:pPr>
            <a:endParaRPr sz="1350">
              <a:latin typeface="Tahoma"/>
              <a:cs typeface="Tahoma"/>
            </a:endParaRPr>
          </a:p>
          <a:p>
            <a:pPr marL="8255" marR="38735">
              <a:lnSpc>
                <a:spcPct val="100000"/>
              </a:lnSpc>
              <a:buSzPct val="150000"/>
              <a:buFont typeface="Wingdings"/>
              <a:buChar char=""/>
              <a:tabLst>
                <a:tab pos="191770" algn="l"/>
              </a:tabLst>
            </a:pPr>
            <a:r>
              <a:rPr sz="1000" b="1" spc="-25" dirty="0">
                <a:solidFill>
                  <a:srgbClr val="008000"/>
                </a:solidFill>
                <a:latin typeface="Tahoma"/>
                <a:cs typeface="Tahoma"/>
              </a:rPr>
              <a:t>Ведение</a:t>
            </a:r>
            <a:r>
              <a:rPr sz="1000" b="1" spc="-2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управления </a:t>
            </a:r>
            <a:r>
              <a:rPr sz="1000" b="1" spc="-35" dirty="0">
                <a:solidFill>
                  <a:srgbClr val="008000"/>
                </a:solidFill>
                <a:latin typeface="Tahoma"/>
                <a:cs typeface="Tahoma"/>
              </a:rPr>
              <a:t>образовательной</a:t>
            </a:r>
            <a:r>
              <a:rPr sz="1000" b="1" spc="6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25" dirty="0">
                <a:solidFill>
                  <a:srgbClr val="008000"/>
                </a:solidFill>
                <a:latin typeface="Tahoma"/>
                <a:cs typeface="Tahoma"/>
              </a:rPr>
              <a:t>организацией </a:t>
            </a:r>
            <a:r>
              <a:rPr sz="1000" b="1" dirty="0">
                <a:solidFill>
                  <a:srgbClr val="008000"/>
                </a:solidFill>
                <a:latin typeface="Tahoma"/>
                <a:cs typeface="Tahoma"/>
              </a:rPr>
              <a:t>в</a:t>
            </a:r>
            <a:r>
              <a:rPr sz="1000" b="1" spc="-6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цифровом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 формате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buClr>
                <a:srgbClr val="008000"/>
              </a:buClr>
              <a:buFont typeface="Wingdings"/>
              <a:buChar char=""/>
            </a:pPr>
            <a:endParaRPr sz="1200">
              <a:latin typeface="Tahoma"/>
              <a:cs typeface="Tahoma"/>
            </a:endParaRPr>
          </a:p>
          <a:p>
            <a:pPr marL="8255" marR="1270">
              <a:lnSpc>
                <a:spcPct val="100000"/>
              </a:lnSpc>
              <a:spcBef>
                <a:spcPts val="955"/>
              </a:spcBef>
              <a:buSzPct val="150000"/>
              <a:buFont typeface="Wingdings"/>
              <a:buChar char=""/>
              <a:tabLst>
                <a:tab pos="191770" algn="l"/>
              </a:tabLst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Подключение</a:t>
            </a:r>
            <a:r>
              <a:rPr sz="1000" b="1" spc="10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50" dirty="0">
                <a:solidFill>
                  <a:srgbClr val="008000"/>
                </a:solidFill>
                <a:latin typeface="Tahoma"/>
                <a:cs typeface="Tahoma"/>
              </a:rPr>
              <a:t>к </a:t>
            </a:r>
            <a:r>
              <a:rPr sz="1000" b="1" spc="-35" dirty="0">
                <a:solidFill>
                  <a:srgbClr val="008000"/>
                </a:solidFill>
                <a:latin typeface="Tahoma"/>
                <a:cs typeface="Tahoma"/>
              </a:rPr>
              <a:t>высокоскоростному</a:t>
            </a:r>
            <a:r>
              <a:rPr sz="1000" b="1" spc="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25" dirty="0">
                <a:solidFill>
                  <a:srgbClr val="008000"/>
                </a:solidFill>
                <a:latin typeface="Tahoma"/>
                <a:cs typeface="Tahoma"/>
              </a:rPr>
              <a:t>интернету</a:t>
            </a:r>
            <a:r>
              <a:rPr sz="1000" b="1" spc="2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50" dirty="0">
                <a:solidFill>
                  <a:srgbClr val="008000"/>
                </a:solidFill>
                <a:latin typeface="Tahoma"/>
                <a:cs typeface="Tahoma"/>
              </a:rPr>
              <a:t>с </a:t>
            </a: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фильтрацией</a:t>
            </a:r>
            <a:r>
              <a:rPr sz="1000" b="1" spc="-1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трафика</a:t>
            </a:r>
            <a:endParaRPr sz="1000">
              <a:latin typeface="Tahoma"/>
              <a:cs typeface="Tahoma"/>
            </a:endParaRPr>
          </a:p>
          <a:p>
            <a:pPr marL="191135" indent="-183515">
              <a:lnSpc>
                <a:spcPct val="100000"/>
              </a:lnSpc>
              <a:spcBef>
                <a:spcPts val="605"/>
              </a:spcBef>
              <a:buSzPct val="150000"/>
              <a:buFont typeface="Wingdings"/>
              <a:buChar char=""/>
              <a:tabLst>
                <a:tab pos="191770" algn="l"/>
              </a:tabLst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Подключение</a:t>
            </a:r>
            <a:r>
              <a:rPr sz="1000" b="1" spc="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dirty="0">
                <a:solidFill>
                  <a:srgbClr val="008000"/>
                </a:solidFill>
                <a:latin typeface="Tahoma"/>
                <a:cs typeface="Tahoma"/>
              </a:rPr>
              <a:t>к</a:t>
            </a:r>
            <a:r>
              <a:rPr sz="1000" b="1" spc="-5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20" dirty="0">
                <a:solidFill>
                  <a:srgbClr val="008000"/>
                </a:solidFill>
                <a:latin typeface="Tahoma"/>
                <a:cs typeface="Tahoma"/>
              </a:rPr>
              <a:t>ИКОП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buClr>
                <a:srgbClr val="008000"/>
              </a:buClr>
              <a:buFont typeface="Wingdings"/>
              <a:buChar char=""/>
            </a:pPr>
            <a:endParaRPr sz="1600">
              <a:latin typeface="Tahoma"/>
              <a:cs typeface="Tahoma"/>
            </a:endParaRPr>
          </a:p>
          <a:p>
            <a:pPr marL="224790" indent="-217170">
              <a:lnSpc>
                <a:spcPct val="100000"/>
              </a:lnSpc>
              <a:spcBef>
                <a:spcPts val="1425"/>
              </a:spcBef>
              <a:buSzPct val="150000"/>
              <a:buFont typeface="Wingdings"/>
              <a:buChar char=""/>
              <a:tabLst>
                <a:tab pos="225425" algn="l"/>
              </a:tabLst>
            </a:pPr>
            <a:r>
              <a:rPr sz="1000" b="1" spc="-30" dirty="0">
                <a:solidFill>
                  <a:srgbClr val="008000"/>
                </a:solidFill>
                <a:latin typeface="Tahoma"/>
                <a:cs typeface="Tahoma"/>
              </a:rPr>
              <a:t>Родительский</a:t>
            </a:r>
            <a:r>
              <a:rPr sz="1000" b="1" spc="15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sz="1000" b="1" spc="-10" dirty="0">
                <a:solidFill>
                  <a:srgbClr val="008000"/>
                </a:solidFill>
                <a:latin typeface="Tahoma"/>
                <a:cs typeface="Tahoma"/>
              </a:rPr>
              <a:t>комитет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99554" y="1131570"/>
            <a:ext cx="247840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15210" algn="l"/>
              </a:tabLst>
            </a:pPr>
            <a:r>
              <a:rPr sz="1500" spc="-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r>
              <a:rPr sz="1500" dirty="0">
                <a:solidFill>
                  <a:srgbClr val="031B83"/>
                </a:solidFill>
                <a:latin typeface="Times New Roman"/>
                <a:cs typeface="Times New Roman"/>
              </a:rPr>
              <a:t>	</a:t>
            </a:r>
            <a:r>
              <a:rPr sz="1500" spc="-50" dirty="0">
                <a:solidFill>
                  <a:srgbClr val="031B83"/>
                </a:solidFill>
                <a:latin typeface="Wingdings"/>
                <a:cs typeface="Wingdings"/>
              </a:rPr>
              <a:t></a:t>
            </a:r>
            <a:endParaRPr sz="1500">
              <a:latin typeface="Wingdings"/>
              <a:cs typeface="Wingding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99554" y="1652777"/>
            <a:ext cx="2160905" cy="1412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34925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9390" algn="l"/>
              </a:tabLst>
            </a:pP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Доступ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к</a:t>
            </a:r>
            <a:r>
              <a:rPr sz="10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оцифрованным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учебникам,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доступ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к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дополнительной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литературе,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всероссийским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электронным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библиотекам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031B83"/>
              </a:buClr>
              <a:buFont typeface="Wingdings"/>
              <a:buChar char=""/>
            </a:pPr>
            <a:endParaRPr sz="105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  <a:buSzPct val="150000"/>
              <a:buFont typeface="Wingdings"/>
              <a:buChar char=""/>
              <a:tabLst>
                <a:tab pos="19939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мобильных</a:t>
            </a:r>
            <a:r>
              <a:rPr sz="10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цифровых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классов,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оснащенность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не</a:t>
            </a: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менее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50% учебных</a:t>
            </a:r>
            <a:r>
              <a:rPr sz="1000" spc="-5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классов</a:t>
            </a:r>
            <a:r>
              <a:rPr sz="1000" spc="9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средствами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отображения информации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(СОИ)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402318" y="1652777"/>
            <a:ext cx="256286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Возможность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создания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собственного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ЦОК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для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демонстрации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на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уроках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402318" y="2445511"/>
            <a:ext cx="247015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Наличие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мобильных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цифровых</a:t>
            </a:r>
            <a:r>
              <a:rPr sz="10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классов,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оснащенность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100%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учебных</a:t>
            </a:r>
            <a:r>
              <a:rPr sz="1000" spc="-4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классов СОИ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100061" y="3428238"/>
            <a:ext cx="2158365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Интеграция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системы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управления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с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региональными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информационными системами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454133" y="3428238"/>
            <a:ext cx="2725420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Интеграция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системы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управления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с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региональными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информационными</a:t>
            </a:r>
            <a:r>
              <a:rPr sz="1000" spc="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системами</a:t>
            </a:r>
            <a:r>
              <a:rPr sz="1000" spc="2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федеральными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информационными</a:t>
            </a:r>
            <a:r>
              <a:rPr sz="10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системами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099554" y="4085335"/>
            <a:ext cx="206883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939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Обеспечение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беспроводного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доступа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на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территории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организации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099554" y="4695190"/>
            <a:ext cx="2072639" cy="8763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939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Назначение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 Эксперта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по цифровой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трансформации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в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каждой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школе,</a:t>
            </a:r>
            <a:r>
              <a:rPr sz="1000" spc="-4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создание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собственных сообществ</a:t>
            </a:r>
            <a:endParaRPr sz="1000">
              <a:latin typeface="Tahoma"/>
              <a:cs typeface="Tahoma"/>
            </a:endParaRPr>
          </a:p>
          <a:p>
            <a:pPr marL="198755" indent="-186690">
              <a:lnSpc>
                <a:spcPct val="100000"/>
              </a:lnSpc>
              <a:spcBef>
                <a:spcPts val="600"/>
              </a:spcBef>
              <a:buSzPct val="150000"/>
              <a:buFont typeface="Wingdings"/>
              <a:buChar char=""/>
              <a:tabLst>
                <a:tab pos="199390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Управляющий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совет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476613" y="4116704"/>
            <a:ext cx="2105660" cy="1107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Введение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собственных</a:t>
            </a:r>
            <a:r>
              <a:rPr sz="1000" spc="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правил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по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использованию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мобильными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устройствами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и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 устройствами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связи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031B83"/>
              </a:buClr>
              <a:buFont typeface="Wingdings"/>
              <a:buChar char=""/>
            </a:pPr>
            <a:endParaRPr sz="1050">
              <a:latin typeface="Tahoma"/>
              <a:cs typeface="Tahoma"/>
            </a:endParaRPr>
          </a:p>
          <a:p>
            <a:pPr marL="12700" marR="67945">
              <a:lnSpc>
                <a:spcPct val="100000"/>
              </a:lnSpc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Возможность</a:t>
            </a:r>
            <a:r>
              <a:rPr sz="1000" spc="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проведения</a:t>
            </a:r>
            <a:r>
              <a:rPr sz="1000" spc="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100%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уроков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и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внеклассных</a:t>
            </a:r>
            <a:r>
              <a:rPr sz="1000" spc="-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мероприятий </a:t>
            </a:r>
            <a:r>
              <a:rPr sz="1000" dirty="0">
                <a:solidFill>
                  <a:srgbClr val="031B83"/>
                </a:solidFill>
                <a:latin typeface="Tahoma"/>
                <a:cs typeface="Tahoma"/>
              </a:rPr>
              <a:t>с</a:t>
            </a:r>
            <a:r>
              <a:rPr sz="1000" spc="-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помощью</a:t>
            </a:r>
            <a:r>
              <a:rPr sz="1000" spc="-3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031B83"/>
                </a:solidFill>
                <a:latin typeface="Tahoma"/>
                <a:cs typeface="Tahoma"/>
              </a:rPr>
              <a:t>ВКС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76613" y="5442965"/>
            <a:ext cx="168656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SzPct val="150000"/>
              <a:buFont typeface="Wingdings"/>
              <a:buChar char=""/>
              <a:tabLst>
                <a:tab pos="198755" algn="l"/>
              </a:tabLst>
            </a:pP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Управляющий</a:t>
            </a:r>
            <a:r>
              <a:rPr sz="1000" spc="-1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031B83"/>
                </a:solidFill>
                <a:latin typeface="Tahoma"/>
                <a:cs typeface="Tahoma"/>
              </a:rPr>
              <a:t>совет,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ученическое</a:t>
            </a:r>
            <a:r>
              <a:rPr sz="1000" spc="-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000" spc="-30" dirty="0">
                <a:solidFill>
                  <a:srgbClr val="031B83"/>
                </a:solidFill>
                <a:latin typeface="Tahoma"/>
                <a:cs typeface="Tahoma"/>
              </a:rPr>
              <a:t>самоуправление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73100" y="453644"/>
            <a:ext cx="40932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Критерии</a:t>
            </a:r>
            <a:r>
              <a:rPr sz="1200" spc="225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5" dirty="0">
                <a:solidFill>
                  <a:srgbClr val="031B83"/>
                </a:solidFill>
                <a:latin typeface="Tahoma"/>
                <a:cs typeface="Tahoma"/>
              </a:rPr>
              <a:t>единого</a:t>
            </a:r>
            <a:r>
              <a:rPr sz="1200" spc="21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образовательного</a:t>
            </a:r>
            <a:r>
              <a:rPr sz="1200" spc="22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пространства </a:t>
            </a:r>
            <a:r>
              <a:rPr sz="1200" spc="70" dirty="0">
                <a:solidFill>
                  <a:srgbClr val="031B83"/>
                </a:solidFill>
                <a:latin typeface="Tahoma"/>
                <a:cs typeface="Tahoma"/>
              </a:rPr>
              <a:t>(разрабатываемые</a:t>
            </a:r>
            <a:r>
              <a:rPr sz="1200" spc="250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sz="1200" spc="60" dirty="0">
                <a:solidFill>
                  <a:srgbClr val="031B83"/>
                </a:solidFill>
                <a:latin typeface="Tahoma"/>
                <a:cs typeface="Tahoma"/>
              </a:rPr>
              <a:t>документы)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1701653" y="6371640"/>
            <a:ext cx="26670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25" dirty="0">
                <a:solidFill>
                  <a:srgbClr val="808080"/>
                </a:solidFill>
                <a:latin typeface="Arial"/>
                <a:cs typeface="Arial"/>
              </a:rPr>
              <a:t>14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9387" y="1241024"/>
            <a:ext cx="4768792" cy="540775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1650218" y="6468871"/>
            <a:ext cx="26670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25" dirty="0">
                <a:solidFill>
                  <a:srgbClr val="7E7E7E"/>
                </a:solidFill>
                <a:latin typeface="Arial"/>
                <a:cs typeface="Arial"/>
              </a:rPr>
              <a:t>15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64232" y="2516"/>
            <a:ext cx="4930140" cy="5035550"/>
            <a:chOff x="264232" y="2516"/>
            <a:chExt cx="4930140" cy="503555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4232" y="2516"/>
              <a:ext cx="4929825" cy="50354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66796" y="1337398"/>
              <a:ext cx="1073249" cy="66800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6355" y="1192524"/>
              <a:ext cx="962964" cy="528574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43027" y="9905"/>
            <a:ext cx="4080510" cy="62865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625"/>
              </a:spcBef>
            </a:pPr>
            <a:r>
              <a:rPr sz="2200" dirty="0">
                <a:solidFill>
                  <a:srgbClr val="1F377A"/>
                </a:solidFill>
                <a:latin typeface="Arial Narrow"/>
                <a:cs typeface="Arial Narrow"/>
              </a:rPr>
              <a:t>«Школа</a:t>
            </a:r>
            <a:r>
              <a:rPr sz="2200" spc="-80" dirty="0">
                <a:solidFill>
                  <a:srgbClr val="1F377A"/>
                </a:solidFill>
                <a:latin typeface="Arial Narrow"/>
                <a:cs typeface="Arial Narrow"/>
              </a:rPr>
              <a:t> </a:t>
            </a:r>
            <a:r>
              <a:rPr sz="2200" spc="-10" dirty="0">
                <a:solidFill>
                  <a:srgbClr val="1F377A"/>
                </a:solidFill>
                <a:latin typeface="Arial Narrow"/>
                <a:cs typeface="Arial Narrow"/>
              </a:rPr>
              <a:t>Минпросвещения</a:t>
            </a:r>
            <a:r>
              <a:rPr sz="2200" spc="-85" dirty="0">
                <a:solidFill>
                  <a:srgbClr val="1F377A"/>
                </a:solidFill>
                <a:latin typeface="Arial Narrow"/>
                <a:cs typeface="Arial Narrow"/>
              </a:rPr>
              <a:t> </a:t>
            </a:r>
            <a:r>
              <a:rPr sz="2200" spc="-10" dirty="0">
                <a:solidFill>
                  <a:srgbClr val="1F377A"/>
                </a:solidFill>
                <a:latin typeface="Arial Narrow"/>
                <a:cs typeface="Arial Narrow"/>
              </a:rPr>
              <a:t>России»: </a:t>
            </a:r>
            <a:r>
              <a:rPr sz="2200" dirty="0">
                <a:solidFill>
                  <a:srgbClr val="1F377A"/>
                </a:solidFill>
                <a:latin typeface="Arial Narrow"/>
                <a:cs typeface="Arial Narrow"/>
              </a:rPr>
              <a:t>методические</a:t>
            </a:r>
            <a:r>
              <a:rPr sz="2200" spc="-120" dirty="0">
                <a:solidFill>
                  <a:srgbClr val="1F377A"/>
                </a:solidFill>
                <a:latin typeface="Arial Narrow"/>
                <a:cs typeface="Arial Narrow"/>
              </a:rPr>
              <a:t> </a:t>
            </a:r>
            <a:r>
              <a:rPr sz="2200" spc="-10" dirty="0">
                <a:solidFill>
                  <a:srgbClr val="1F377A"/>
                </a:solidFill>
                <a:latin typeface="Arial Narrow"/>
                <a:cs typeface="Arial Narrow"/>
              </a:rPr>
              <a:t>рекомендации</a:t>
            </a:r>
            <a:endParaRPr sz="2200">
              <a:latin typeface="Arial Narrow"/>
              <a:cs typeface="Arial Narrow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97891" y="3454653"/>
            <a:ext cx="3425190" cy="29521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СОДЕРЖАНИЕ</a:t>
            </a:r>
            <a:endParaRPr sz="1600">
              <a:latin typeface="Calibri"/>
              <a:cs typeface="Calibri"/>
            </a:endParaRPr>
          </a:p>
          <a:p>
            <a:pPr marL="12700" marR="407670">
              <a:lnSpc>
                <a:spcPct val="100000"/>
              </a:lnSpc>
            </a:pP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6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1.</a:t>
            </a:r>
            <a:r>
              <a:rPr sz="1600" b="1" spc="-4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Философия</a:t>
            </a:r>
            <a:r>
              <a:rPr sz="1600"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образования: преемственность</a:t>
            </a:r>
            <a:r>
              <a:rPr sz="1600" b="1" spc="-1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традиций.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1" spc="-4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2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2. </a:t>
            </a:r>
            <a:r>
              <a:rPr sz="1600" b="1" spc="-20" dirty="0">
                <a:solidFill>
                  <a:srgbClr val="006FC0"/>
                </a:solidFill>
                <a:latin typeface="Calibri"/>
                <a:cs typeface="Calibri"/>
              </a:rPr>
              <a:t>Содержание</a:t>
            </a:r>
            <a:r>
              <a:rPr sz="1600" b="1" spc="-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образования.</a:t>
            </a:r>
            <a:endParaRPr sz="1600">
              <a:latin typeface="Calibri"/>
              <a:cs typeface="Calibri"/>
            </a:endParaRPr>
          </a:p>
          <a:p>
            <a:pPr marL="12700" marR="177800">
              <a:lnSpc>
                <a:spcPts val="1910"/>
              </a:lnSpc>
              <a:spcBef>
                <a:spcPts val="85"/>
              </a:spcBef>
            </a:pP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3.</a:t>
            </a:r>
            <a:r>
              <a:rPr sz="1600" b="1" spc="229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Инклюзивное</a:t>
            </a:r>
            <a:r>
              <a:rPr sz="1600" b="1" spc="-3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образование. </a:t>
            </a: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4.</a:t>
            </a:r>
            <a:r>
              <a:rPr sz="1600" b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Воспитание.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855"/>
              </a:lnSpc>
            </a:pP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5.</a:t>
            </a:r>
            <a:r>
              <a:rPr sz="1600" b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Творчество.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6.</a:t>
            </a:r>
            <a:r>
              <a:rPr sz="1600" b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Профориентация.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1" spc="-4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7.</a:t>
            </a:r>
            <a:r>
              <a:rPr sz="1600" b="1" spc="-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Здоровье.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5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8.</a:t>
            </a: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Учитель.</a:t>
            </a:r>
            <a:r>
              <a:rPr sz="1600"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Школьные</a:t>
            </a:r>
            <a:r>
              <a:rPr sz="1600" b="1" spc="-6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команды. </a:t>
            </a: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9.</a:t>
            </a:r>
            <a:r>
              <a:rPr sz="1600" b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Школьный</a:t>
            </a:r>
            <a:r>
              <a:rPr sz="1600"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климат.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1" spc="-30" dirty="0">
                <a:solidFill>
                  <a:srgbClr val="006FC0"/>
                </a:solidFill>
                <a:latin typeface="Calibri"/>
                <a:cs typeface="Calibri"/>
              </a:rPr>
              <a:t>Глава</a:t>
            </a:r>
            <a:r>
              <a:rPr sz="1600"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6FC0"/>
                </a:solidFill>
                <a:latin typeface="Calibri"/>
                <a:cs typeface="Calibri"/>
              </a:rPr>
              <a:t>10.</a:t>
            </a:r>
            <a:r>
              <a:rPr sz="1600" b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Образовательная</a:t>
            </a:r>
            <a:r>
              <a:rPr sz="1600" b="1" spc="-3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Calibri"/>
                <a:cs typeface="Calibri"/>
              </a:rPr>
              <a:t>среда.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63185" y="31470"/>
            <a:ext cx="5847080" cy="2680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51840">
              <a:lnSpc>
                <a:spcPct val="150000"/>
              </a:lnSpc>
              <a:spcBef>
                <a:spcPts val="100"/>
              </a:spcBef>
            </a:pP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3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1.</a:t>
            </a:r>
            <a:r>
              <a:rPr sz="1400" b="1" i="1" spc="5" dirty="0">
                <a:latin typeface="Calibri"/>
                <a:cs typeface="Calibri"/>
              </a:rPr>
              <a:t> </a:t>
            </a:r>
            <a:r>
              <a:rPr sz="1400" b="1" i="1" dirty="0">
                <a:solidFill>
                  <a:srgbClr val="C00000"/>
                </a:solidFill>
                <a:latin typeface="Calibri"/>
                <a:cs typeface="Calibri"/>
              </a:rPr>
              <a:t>Философия</a:t>
            </a:r>
            <a:r>
              <a:rPr sz="1400" b="1" i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400" b="1" i="1" dirty="0">
                <a:solidFill>
                  <a:srgbClr val="C00000"/>
                </a:solidFill>
                <a:latin typeface="Calibri"/>
                <a:cs typeface="Calibri"/>
              </a:rPr>
              <a:t>образования:</a:t>
            </a:r>
            <a:r>
              <a:rPr sz="1400" b="1" i="1" spc="29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C00000"/>
                </a:solidFill>
                <a:latin typeface="Calibri"/>
                <a:cs typeface="Calibri"/>
              </a:rPr>
              <a:t>преемственность</a:t>
            </a:r>
            <a:r>
              <a:rPr sz="1400" b="1" i="1" spc="-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C00000"/>
                </a:solidFill>
                <a:latin typeface="Calibri"/>
                <a:cs typeface="Calibri"/>
              </a:rPr>
              <a:t>традиций. </a:t>
            </a: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4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2.</a:t>
            </a:r>
            <a:r>
              <a:rPr sz="1400" b="1" i="1" spc="-2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Содержание</a:t>
            </a:r>
            <a:r>
              <a:rPr sz="1400" b="1" i="1" spc="-3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образования.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1.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Рабочие программы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учебным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предметам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1-</a:t>
            </a:r>
            <a:r>
              <a:rPr sz="1200" i="1" spc="-10" dirty="0">
                <a:latin typeface="Calibri"/>
                <a:cs typeface="Calibri"/>
              </a:rPr>
              <a:t>11кл.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2.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Рабочие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программы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учебным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предметам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для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ООО</a:t>
            </a:r>
            <a:r>
              <a:rPr sz="1200" i="1" spc="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и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СОО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(углубленный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уровень).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3.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Методические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рекомендации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разработке</a:t>
            </a:r>
            <a:r>
              <a:rPr sz="1200" i="1" spc="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плана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внеурочной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деятельности.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4.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Рабочие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программы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внеурочной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деятельности.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5. Методические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рекомендации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разработке</a:t>
            </a:r>
            <a:r>
              <a:rPr sz="1200" i="1" spc="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плана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дополнительного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образования.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 6.</a:t>
            </a:r>
            <a:r>
              <a:rPr sz="1200" i="1" spc="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Рабочие</a:t>
            </a:r>
            <a:r>
              <a:rPr sz="1200" i="1" spc="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программы </a:t>
            </a:r>
            <a:r>
              <a:rPr sz="1200" i="1" spc="-10" dirty="0">
                <a:latin typeface="Calibri"/>
                <a:cs typeface="Calibri"/>
              </a:rPr>
              <a:t>дополнительного образования.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7.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Положение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внутренней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системе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оценки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качества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образования.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8.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Единые</a:t>
            </a:r>
            <a:r>
              <a:rPr sz="1200" i="1" spc="-10" dirty="0">
                <a:latin typeface="Calibri"/>
                <a:cs typeface="Calibri"/>
              </a:rPr>
              <a:t> рекомендации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контрольным </a:t>
            </a:r>
            <a:r>
              <a:rPr sz="1200" i="1" spc="-10" dirty="0">
                <a:latin typeface="Calibri"/>
                <a:cs typeface="Calibri"/>
              </a:rPr>
              <a:t>работам.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9.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Учебный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план.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Календарный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учебный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график.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10.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Единое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расписание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занятий</a:t>
            </a:r>
            <a:r>
              <a:rPr sz="1200" i="1" spc="10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(типовое).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11.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Единая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линейка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учебников</a:t>
            </a:r>
            <a:r>
              <a:rPr sz="1200" i="1" spc="24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(базовый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и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углубленный</a:t>
            </a:r>
            <a:r>
              <a:rPr sz="1200" i="1" spc="-3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уровни).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63185" y="2789936"/>
            <a:ext cx="7422515" cy="24371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4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3.</a:t>
            </a:r>
            <a:r>
              <a:rPr sz="1400" b="1" i="1" spc="-1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Инклюзивное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образование.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1.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Программы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развитию инклюзивного</a:t>
            </a:r>
            <a:r>
              <a:rPr sz="1200" i="1" spc="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образования.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2.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Организация получения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образования</a:t>
            </a:r>
            <a:r>
              <a:rPr sz="1200" i="1" spc="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обучающимися</a:t>
            </a:r>
            <a:r>
              <a:rPr sz="1200" i="1" spc="-3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с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разными,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в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том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числе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особыми,</a:t>
            </a:r>
            <a:r>
              <a:rPr sz="1200" i="1" spc="10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образовательными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i="1" spc="-10" dirty="0">
                <a:latin typeface="Calibri"/>
                <a:cs typeface="Calibri"/>
              </a:rPr>
              <a:t>потребностями.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3.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Обеспечение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доступности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образовательной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среды.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3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4.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Программы</a:t>
            </a:r>
            <a:r>
              <a:rPr sz="1200" i="1" spc="-3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повышения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квалификации, профессиональной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переподготовки</a:t>
            </a:r>
            <a:r>
              <a:rPr sz="1200" i="1" spc="-3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педагогического</a:t>
            </a:r>
            <a:r>
              <a:rPr sz="1200" i="1" spc="-4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коллектива.</a:t>
            </a:r>
            <a:endParaRPr sz="12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5.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Подходы</a:t>
            </a:r>
            <a:r>
              <a:rPr sz="1200" i="1" spc="-4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к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проектированию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индивидуальных,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в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том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числе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адаптированных,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образовательных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программ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spc="-50" dirty="0">
                <a:latin typeface="Calibri"/>
                <a:cs typeface="Calibri"/>
              </a:rPr>
              <a:t>и </a:t>
            </a:r>
            <a:r>
              <a:rPr sz="1200" i="1" dirty="0">
                <a:latin typeface="Calibri"/>
                <a:cs typeface="Calibri"/>
              </a:rPr>
              <a:t>учебных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планов.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6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.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Положение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внутренней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системе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оценки</a:t>
            </a:r>
            <a:r>
              <a:rPr sz="1200" i="1" spc="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качества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образования</a:t>
            </a:r>
            <a:r>
              <a:rPr sz="1200" i="1" spc="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обучающихся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с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разными,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в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том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числе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особыми,</a:t>
            </a:r>
            <a:r>
              <a:rPr sz="1200" i="1" spc="10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образовательными</a:t>
            </a:r>
            <a:r>
              <a:rPr sz="1200" i="1" spc="40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потребностями.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8.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Единые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рекомендации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по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контрольным</a:t>
            </a:r>
            <a:r>
              <a:rPr sz="1200" i="1" spc="-10" dirty="0">
                <a:latin typeface="Calibri"/>
                <a:cs typeface="Calibri"/>
              </a:rPr>
              <a:t> работам.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8.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Варианты</a:t>
            </a:r>
            <a:r>
              <a:rPr sz="1200" i="1" spc="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типовых учебных </a:t>
            </a:r>
            <a:r>
              <a:rPr sz="1200" i="1" spc="-10" dirty="0">
                <a:latin typeface="Calibri"/>
                <a:cs typeface="Calibri"/>
              </a:rPr>
              <a:t>расписаний.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§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9.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Единая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линейка специальных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учебников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для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каждой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нозологической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группы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обучающихся</a:t>
            </a:r>
            <a:r>
              <a:rPr sz="1200" i="1" spc="-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с</a:t>
            </a:r>
            <a:r>
              <a:rPr sz="1200" i="1" spc="25" dirty="0">
                <a:latin typeface="Calibri"/>
                <a:cs typeface="Calibri"/>
              </a:rPr>
              <a:t> </a:t>
            </a:r>
            <a:r>
              <a:rPr sz="1200" i="1" spc="-20" dirty="0">
                <a:latin typeface="Calibri"/>
                <a:cs typeface="Calibri"/>
              </a:rPr>
              <a:t>ОВЗ.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63185" y="5305171"/>
            <a:ext cx="3169285" cy="1520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367155">
              <a:lnSpc>
                <a:spcPct val="100000"/>
              </a:lnSpc>
              <a:spcBef>
                <a:spcPts val="100"/>
              </a:spcBef>
            </a:pP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4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4.</a:t>
            </a:r>
            <a:r>
              <a:rPr sz="1400" b="1" i="1" spc="-2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Воспитание</a:t>
            </a:r>
            <a:r>
              <a:rPr sz="1400" b="1" i="1" spc="-40" dirty="0">
                <a:latin typeface="Calibri"/>
                <a:cs typeface="Calibri"/>
              </a:rPr>
              <a:t> </a:t>
            </a:r>
            <a:r>
              <a:rPr sz="1400" b="1" i="1" spc="-50" dirty="0">
                <a:latin typeface="Calibri"/>
                <a:cs typeface="Calibri"/>
              </a:rPr>
              <a:t>… </a:t>
            </a: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4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5.</a:t>
            </a:r>
            <a:r>
              <a:rPr sz="1400" b="1" i="1" spc="-2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Творчество</a:t>
            </a:r>
            <a:r>
              <a:rPr sz="1400" b="1" i="1" spc="-45" dirty="0">
                <a:latin typeface="Calibri"/>
                <a:cs typeface="Calibri"/>
              </a:rPr>
              <a:t> </a:t>
            </a:r>
            <a:r>
              <a:rPr sz="1400" b="1" i="1" spc="-50" dirty="0">
                <a:latin typeface="Calibri"/>
                <a:cs typeface="Calibri"/>
              </a:rPr>
              <a:t>…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5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6.</a:t>
            </a:r>
            <a:r>
              <a:rPr sz="1400" b="1" i="1" spc="-1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Профориентация…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4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7.</a:t>
            </a:r>
            <a:r>
              <a:rPr sz="1400" b="1" i="1" spc="-2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Здоровье</a:t>
            </a:r>
            <a:r>
              <a:rPr sz="1400" b="1" i="1" spc="-35" dirty="0">
                <a:latin typeface="Calibri"/>
                <a:cs typeface="Calibri"/>
              </a:rPr>
              <a:t> </a:t>
            </a:r>
            <a:r>
              <a:rPr sz="1400" b="1" i="1" spc="-50" dirty="0">
                <a:latin typeface="Calibri"/>
                <a:cs typeface="Calibri"/>
              </a:rPr>
              <a:t>…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5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8.</a:t>
            </a:r>
            <a:r>
              <a:rPr sz="1400" b="1" i="1" spc="-3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Школьный</a:t>
            </a:r>
            <a:r>
              <a:rPr sz="1400" b="1" i="1" spc="-50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климат…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4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9.</a:t>
            </a:r>
            <a:r>
              <a:rPr sz="1400" b="1" i="1" spc="-2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Учитель.</a:t>
            </a:r>
            <a:r>
              <a:rPr sz="1400" b="1" i="1" spc="-2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Школьные</a:t>
            </a:r>
            <a:r>
              <a:rPr sz="1400" b="1" i="1" spc="-4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команды... </a:t>
            </a:r>
            <a:r>
              <a:rPr sz="1400" b="1" i="1" spc="-25" dirty="0">
                <a:latin typeface="Calibri"/>
                <a:cs typeface="Calibri"/>
              </a:rPr>
              <a:t>Глава</a:t>
            </a:r>
            <a:r>
              <a:rPr sz="1400" b="1" i="1" spc="-1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10.</a:t>
            </a:r>
            <a:r>
              <a:rPr sz="1400" b="1" i="1" spc="2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Образовательная</a:t>
            </a:r>
            <a:r>
              <a:rPr sz="1400" b="1" i="1" spc="-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среда…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  <p:transition spd="slow" advTm="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"/>
            <a:ext cx="635635" cy="635635"/>
            <a:chOff x="0" y="12"/>
            <a:chExt cx="635635" cy="635635"/>
          </a:xfrm>
        </p:grpSpPr>
        <p:sp>
          <p:nvSpPr>
            <p:cNvPr id="3" name="object 3"/>
            <p:cNvSpPr/>
            <p:nvPr/>
          </p:nvSpPr>
          <p:spPr>
            <a:xfrm>
              <a:off x="0" y="12"/>
              <a:ext cx="635635" cy="635635"/>
            </a:xfrm>
            <a:custGeom>
              <a:avLst/>
              <a:gdLst/>
              <a:ahLst/>
              <a:cxnLst/>
              <a:rect l="l" t="t" r="r" b="b"/>
              <a:pathLst>
                <a:path w="635635" h="635635">
                  <a:moveTo>
                    <a:pt x="635495" y="0"/>
                  </a:moveTo>
                  <a:lnTo>
                    <a:pt x="0" y="0"/>
                  </a:lnTo>
                  <a:lnTo>
                    <a:pt x="0" y="635495"/>
                  </a:lnTo>
                  <a:lnTo>
                    <a:pt x="635495" y="635495"/>
                  </a:lnTo>
                  <a:lnTo>
                    <a:pt x="635495" y="0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27" y="47244"/>
              <a:ext cx="492252" cy="539495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792581" y="102819"/>
            <a:ext cx="9127490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solidFill>
                  <a:srgbClr val="30356D"/>
                </a:solidFill>
                <a:latin typeface="Calibri Light"/>
                <a:cs typeface="Calibri Light"/>
              </a:rPr>
              <a:t>ФОРМИРОВАНИЕ</a:t>
            </a:r>
            <a:r>
              <a:rPr sz="2000" b="0" spc="420" dirty="0">
                <a:solidFill>
                  <a:srgbClr val="30356D"/>
                </a:solidFill>
                <a:latin typeface="Calibri Light"/>
                <a:cs typeface="Calibri Light"/>
              </a:rPr>
              <a:t> </a:t>
            </a:r>
            <a:r>
              <a:rPr sz="2000" b="0" dirty="0">
                <a:solidFill>
                  <a:srgbClr val="30356D"/>
                </a:solidFill>
                <a:latin typeface="Calibri Light"/>
                <a:cs typeface="Calibri Light"/>
              </a:rPr>
              <a:t>СИСТЕМЫ</a:t>
            </a:r>
            <a:r>
              <a:rPr sz="2000" b="0" spc="395" dirty="0">
                <a:solidFill>
                  <a:srgbClr val="30356D"/>
                </a:solidFill>
                <a:latin typeface="Calibri Light"/>
                <a:cs typeface="Calibri Light"/>
              </a:rPr>
              <a:t> </a:t>
            </a:r>
            <a:r>
              <a:rPr sz="2000" b="0" dirty="0">
                <a:solidFill>
                  <a:srgbClr val="30356D"/>
                </a:solidFill>
                <a:latin typeface="Calibri Light"/>
                <a:cs typeface="Calibri Light"/>
              </a:rPr>
              <a:t>УПРАВЛЕНИЯ</a:t>
            </a:r>
            <a:r>
              <a:rPr sz="2000" b="0" spc="415" dirty="0">
                <a:solidFill>
                  <a:srgbClr val="30356D"/>
                </a:solidFill>
                <a:latin typeface="Calibri Light"/>
                <a:cs typeface="Calibri Light"/>
              </a:rPr>
              <a:t> </a:t>
            </a:r>
            <a:r>
              <a:rPr sz="2000" b="0" dirty="0">
                <a:solidFill>
                  <a:srgbClr val="30356D"/>
                </a:solidFill>
                <a:latin typeface="Calibri Light"/>
                <a:cs typeface="Calibri Light"/>
              </a:rPr>
              <a:t>КАЧЕСТВОМ</a:t>
            </a:r>
            <a:r>
              <a:rPr sz="2000" b="0" spc="409" dirty="0">
                <a:solidFill>
                  <a:srgbClr val="30356D"/>
                </a:solidFill>
                <a:latin typeface="Calibri Light"/>
                <a:cs typeface="Calibri Light"/>
              </a:rPr>
              <a:t> </a:t>
            </a:r>
            <a:r>
              <a:rPr sz="2000" b="0" dirty="0">
                <a:solidFill>
                  <a:srgbClr val="30356D"/>
                </a:solidFill>
                <a:latin typeface="Calibri Light"/>
                <a:cs typeface="Calibri Light"/>
              </a:rPr>
              <a:t>ОБРАЗОВАНИЯ</a:t>
            </a:r>
            <a:r>
              <a:rPr sz="2000" b="0" spc="415" dirty="0">
                <a:solidFill>
                  <a:srgbClr val="30356D"/>
                </a:solidFill>
                <a:latin typeface="Calibri Light"/>
                <a:cs typeface="Calibri Light"/>
              </a:rPr>
              <a:t> </a:t>
            </a:r>
            <a:r>
              <a:rPr sz="2000" b="0" dirty="0">
                <a:solidFill>
                  <a:srgbClr val="30356D"/>
                </a:solidFill>
                <a:latin typeface="Calibri Light"/>
                <a:cs typeface="Calibri Light"/>
              </a:rPr>
              <a:t>В</a:t>
            </a:r>
            <a:r>
              <a:rPr sz="2000" b="0" spc="459" dirty="0">
                <a:solidFill>
                  <a:srgbClr val="30356D"/>
                </a:solidFill>
                <a:latin typeface="Calibri Light"/>
                <a:cs typeface="Calibri Light"/>
              </a:rPr>
              <a:t> </a:t>
            </a:r>
            <a:r>
              <a:rPr sz="2000" b="0" spc="-10" dirty="0">
                <a:solidFill>
                  <a:srgbClr val="30356D"/>
                </a:solidFill>
                <a:latin typeface="Calibri Light"/>
                <a:cs typeface="Calibri Light"/>
              </a:rPr>
              <a:t>ШКОЛАХ</a:t>
            </a:r>
            <a:endParaRPr sz="20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</a:pPr>
            <a:r>
              <a:rPr sz="2000" b="0" dirty="0">
                <a:solidFill>
                  <a:srgbClr val="30356D"/>
                </a:solidFill>
                <a:latin typeface="Calibri Light"/>
                <a:cs typeface="Calibri Light"/>
              </a:rPr>
              <a:t>МИНПРОСВЕЩЕНИЯ</a:t>
            </a:r>
            <a:r>
              <a:rPr sz="2000" b="0" spc="114" dirty="0">
                <a:solidFill>
                  <a:srgbClr val="30356D"/>
                </a:solidFill>
                <a:latin typeface="Calibri Light"/>
                <a:cs typeface="Calibri Light"/>
              </a:rPr>
              <a:t>  </a:t>
            </a:r>
            <a:r>
              <a:rPr sz="2000" b="0" spc="-10" dirty="0">
                <a:solidFill>
                  <a:srgbClr val="30356D"/>
                </a:solidFill>
                <a:latin typeface="Calibri Light"/>
                <a:cs typeface="Calibri Light"/>
              </a:rPr>
              <a:t>РОССИИ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91668" y="3912108"/>
            <a:ext cx="3550920" cy="1236345"/>
            <a:chOff x="391668" y="3912108"/>
            <a:chExt cx="3550920" cy="123634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70070" y="4073613"/>
              <a:ext cx="213852" cy="107445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0595" y="4104132"/>
              <a:ext cx="117348" cy="970788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91668" y="3912108"/>
              <a:ext cx="3550920" cy="779145"/>
            </a:xfrm>
            <a:custGeom>
              <a:avLst/>
              <a:gdLst/>
              <a:ahLst/>
              <a:cxnLst/>
              <a:rect l="l" t="t" r="r" b="b"/>
              <a:pathLst>
                <a:path w="3550920" h="779145">
                  <a:moveTo>
                    <a:pt x="3473069" y="0"/>
                  </a:moveTo>
                  <a:lnTo>
                    <a:pt x="77876" y="0"/>
                  </a:lnTo>
                  <a:lnTo>
                    <a:pt x="47561" y="6127"/>
                  </a:lnTo>
                  <a:lnTo>
                    <a:pt x="22807" y="22828"/>
                  </a:lnTo>
                  <a:lnTo>
                    <a:pt x="6119" y="47577"/>
                  </a:lnTo>
                  <a:lnTo>
                    <a:pt x="0" y="77851"/>
                  </a:lnTo>
                  <a:lnTo>
                    <a:pt x="0" y="700913"/>
                  </a:lnTo>
                  <a:lnTo>
                    <a:pt x="6119" y="731186"/>
                  </a:lnTo>
                  <a:lnTo>
                    <a:pt x="22807" y="755935"/>
                  </a:lnTo>
                  <a:lnTo>
                    <a:pt x="47561" y="772636"/>
                  </a:lnTo>
                  <a:lnTo>
                    <a:pt x="77876" y="778764"/>
                  </a:lnTo>
                  <a:lnTo>
                    <a:pt x="3473069" y="778764"/>
                  </a:lnTo>
                  <a:lnTo>
                    <a:pt x="3503342" y="772636"/>
                  </a:lnTo>
                  <a:lnTo>
                    <a:pt x="3528091" y="755935"/>
                  </a:lnTo>
                  <a:lnTo>
                    <a:pt x="3544792" y="731186"/>
                  </a:lnTo>
                  <a:lnTo>
                    <a:pt x="3550920" y="700913"/>
                  </a:lnTo>
                  <a:lnTo>
                    <a:pt x="3550920" y="77851"/>
                  </a:lnTo>
                  <a:lnTo>
                    <a:pt x="3544792" y="47577"/>
                  </a:lnTo>
                  <a:lnTo>
                    <a:pt x="3528091" y="22828"/>
                  </a:lnTo>
                  <a:lnTo>
                    <a:pt x="3503342" y="6127"/>
                  </a:lnTo>
                  <a:lnTo>
                    <a:pt x="3473069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811174" y="4032961"/>
            <a:ext cx="271018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Проведение</a:t>
            </a:r>
            <a:r>
              <a:rPr sz="16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самодиагностики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3742" y="4255465"/>
            <a:ext cx="27673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образовательных</a:t>
            </a:r>
            <a:r>
              <a:rPr sz="16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организаций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91668" y="4885944"/>
            <a:ext cx="3550920" cy="1236345"/>
            <a:chOff x="391668" y="4885944"/>
            <a:chExt cx="3550920" cy="1236345"/>
          </a:xfrm>
        </p:grpSpPr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61159" y="5038344"/>
              <a:ext cx="231673" cy="108356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20595" y="5077968"/>
              <a:ext cx="117348" cy="970788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91668" y="4885944"/>
              <a:ext cx="3550920" cy="779145"/>
            </a:xfrm>
            <a:custGeom>
              <a:avLst/>
              <a:gdLst/>
              <a:ahLst/>
              <a:cxnLst/>
              <a:rect l="l" t="t" r="r" b="b"/>
              <a:pathLst>
                <a:path w="3550920" h="779145">
                  <a:moveTo>
                    <a:pt x="3473069" y="0"/>
                  </a:moveTo>
                  <a:lnTo>
                    <a:pt x="77876" y="0"/>
                  </a:lnTo>
                  <a:lnTo>
                    <a:pt x="47561" y="6127"/>
                  </a:lnTo>
                  <a:lnTo>
                    <a:pt x="22807" y="22828"/>
                  </a:lnTo>
                  <a:lnTo>
                    <a:pt x="6119" y="47577"/>
                  </a:lnTo>
                  <a:lnTo>
                    <a:pt x="0" y="77850"/>
                  </a:lnTo>
                  <a:lnTo>
                    <a:pt x="0" y="700912"/>
                  </a:lnTo>
                  <a:lnTo>
                    <a:pt x="6119" y="731213"/>
                  </a:lnTo>
                  <a:lnTo>
                    <a:pt x="22807" y="755959"/>
                  </a:lnTo>
                  <a:lnTo>
                    <a:pt x="47561" y="772645"/>
                  </a:lnTo>
                  <a:lnTo>
                    <a:pt x="77876" y="778763"/>
                  </a:lnTo>
                  <a:lnTo>
                    <a:pt x="3473069" y="778763"/>
                  </a:lnTo>
                  <a:lnTo>
                    <a:pt x="3503342" y="772645"/>
                  </a:lnTo>
                  <a:lnTo>
                    <a:pt x="3528091" y="755959"/>
                  </a:lnTo>
                  <a:lnTo>
                    <a:pt x="3544792" y="731213"/>
                  </a:lnTo>
                  <a:lnTo>
                    <a:pt x="3550920" y="700912"/>
                  </a:lnTo>
                  <a:lnTo>
                    <a:pt x="3550920" y="77850"/>
                  </a:lnTo>
                  <a:lnTo>
                    <a:pt x="3544792" y="47577"/>
                  </a:lnTo>
                  <a:lnTo>
                    <a:pt x="3528091" y="22828"/>
                  </a:lnTo>
                  <a:lnTo>
                    <a:pt x="3503342" y="6127"/>
                  </a:lnTo>
                  <a:lnTo>
                    <a:pt x="3473069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1006246" y="5007609"/>
            <a:ext cx="23221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Разработка методических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87805" y="5230114"/>
            <a:ext cx="13589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рекомендаций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91668" y="5859779"/>
            <a:ext cx="5581015" cy="780415"/>
            <a:chOff x="391668" y="5859779"/>
            <a:chExt cx="5581015" cy="780415"/>
          </a:xfrm>
        </p:grpSpPr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5168" y="5952743"/>
              <a:ext cx="4247387" cy="22868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84604" y="5992367"/>
              <a:ext cx="4133088" cy="11582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91668" y="5859779"/>
              <a:ext cx="3550920" cy="780415"/>
            </a:xfrm>
            <a:custGeom>
              <a:avLst/>
              <a:gdLst/>
              <a:ahLst/>
              <a:cxnLst/>
              <a:rect l="l" t="t" r="r" b="b"/>
              <a:pathLst>
                <a:path w="3550920" h="780415">
                  <a:moveTo>
                    <a:pt x="3472942" y="0"/>
                  </a:moveTo>
                  <a:lnTo>
                    <a:pt x="78028" y="0"/>
                  </a:lnTo>
                  <a:lnTo>
                    <a:pt x="47657" y="6132"/>
                  </a:lnTo>
                  <a:lnTo>
                    <a:pt x="22855" y="22855"/>
                  </a:lnTo>
                  <a:lnTo>
                    <a:pt x="6132" y="47657"/>
                  </a:lnTo>
                  <a:lnTo>
                    <a:pt x="0" y="78028"/>
                  </a:lnTo>
                  <a:lnTo>
                    <a:pt x="0" y="702259"/>
                  </a:lnTo>
                  <a:lnTo>
                    <a:pt x="6132" y="732630"/>
                  </a:lnTo>
                  <a:lnTo>
                    <a:pt x="22855" y="757432"/>
                  </a:lnTo>
                  <a:lnTo>
                    <a:pt x="47657" y="774155"/>
                  </a:lnTo>
                  <a:lnTo>
                    <a:pt x="78028" y="780288"/>
                  </a:lnTo>
                  <a:lnTo>
                    <a:pt x="3472942" y="780288"/>
                  </a:lnTo>
                  <a:lnTo>
                    <a:pt x="3503289" y="774155"/>
                  </a:lnTo>
                  <a:lnTo>
                    <a:pt x="3528075" y="757432"/>
                  </a:lnTo>
                  <a:lnTo>
                    <a:pt x="3544790" y="732630"/>
                  </a:lnTo>
                  <a:lnTo>
                    <a:pt x="3550920" y="702259"/>
                  </a:lnTo>
                  <a:lnTo>
                    <a:pt x="3550920" y="78028"/>
                  </a:lnTo>
                  <a:lnTo>
                    <a:pt x="3544790" y="47657"/>
                  </a:lnTo>
                  <a:lnTo>
                    <a:pt x="3528075" y="22855"/>
                  </a:lnTo>
                  <a:lnTo>
                    <a:pt x="3503289" y="6132"/>
                  </a:lnTo>
                  <a:lnTo>
                    <a:pt x="3472942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780694" y="6093358"/>
            <a:ext cx="27717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Апробация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 пилотных школах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4322064" y="5038344"/>
            <a:ext cx="3973195" cy="1675130"/>
            <a:chOff x="4322064" y="5038344"/>
            <a:chExt cx="3973195" cy="1675130"/>
          </a:xfrm>
        </p:grpSpPr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04916" y="5038344"/>
              <a:ext cx="231673" cy="108356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64352" y="5077968"/>
              <a:ext cx="117348" cy="970788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322064" y="5820156"/>
              <a:ext cx="3973067" cy="89305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32376" y="5939027"/>
              <a:ext cx="3593591" cy="687349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4381500" y="5859780"/>
              <a:ext cx="3858895" cy="780415"/>
            </a:xfrm>
            <a:custGeom>
              <a:avLst/>
              <a:gdLst/>
              <a:ahLst/>
              <a:cxnLst/>
              <a:rect l="l" t="t" r="r" b="b"/>
              <a:pathLst>
                <a:path w="3858895" h="780415">
                  <a:moveTo>
                    <a:pt x="3780790" y="0"/>
                  </a:moveTo>
                  <a:lnTo>
                    <a:pt x="77977" y="0"/>
                  </a:lnTo>
                  <a:lnTo>
                    <a:pt x="47630" y="6132"/>
                  </a:lnTo>
                  <a:lnTo>
                    <a:pt x="22844" y="22855"/>
                  </a:lnTo>
                  <a:lnTo>
                    <a:pt x="6129" y="47657"/>
                  </a:lnTo>
                  <a:lnTo>
                    <a:pt x="0" y="78028"/>
                  </a:lnTo>
                  <a:lnTo>
                    <a:pt x="0" y="702259"/>
                  </a:lnTo>
                  <a:lnTo>
                    <a:pt x="6129" y="732630"/>
                  </a:lnTo>
                  <a:lnTo>
                    <a:pt x="22844" y="757432"/>
                  </a:lnTo>
                  <a:lnTo>
                    <a:pt x="47630" y="774155"/>
                  </a:lnTo>
                  <a:lnTo>
                    <a:pt x="77977" y="780288"/>
                  </a:lnTo>
                  <a:lnTo>
                    <a:pt x="3780790" y="780288"/>
                  </a:lnTo>
                  <a:lnTo>
                    <a:pt x="3811137" y="774155"/>
                  </a:lnTo>
                  <a:lnTo>
                    <a:pt x="3835923" y="757432"/>
                  </a:lnTo>
                  <a:lnTo>
                    <a:pt x="3852638" y="732630"/>
                  </a:lnTo>
                  <a:lnTo>
                    <a:pt x="3858768" y="702259"/>
                  </a:lnTo>
                  <a:lnTo>
                    <a:pt x="3858768" y="78028"/>
                  </a:lnTo>
                  <a:lnTo>
                    <a:pt x="3852638" y="47657"/>
                  </a:lnTo>
                  <a:lnTo>
                    <a:pt x="3835923" y="22855"/>
                  </a:lnTo>
                  <a:lnTo>
                    <a:pt x="3811137" y="6132"/>
                  </a:lnTo>
                  <a:lnTo>
                    <a:pt x="378079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4687570" y="6012586"/>
            <a:ext cx="324866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Выявление</a:t>
            </a:r>
            <a:r>
              <a:rPr sz="1400"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4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ликвидация</a:t>
            </a:r>
            <a:r>
              <a:rPr sz="14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дефицитов</a:t>
            </a:r>
            <a:r>
              <a:rPr sz="1400" b="1" spc="-25" dirty="0">
                <a:solidFill>
                  <a:srgbClr val="FFFFFF"/>
                </a:solidFill>
                <a:latin typeface="Calibri"/>
                <a:cs typeface="Calibri"/>
              </a:rPr>
              <a:t> для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384038" y="6207963"/>
            <a:ext cx="185483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реализации</a:t>
            </a:r>
            <a:r>
              <a:rPr sz="14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концепции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4337303" y="4062984"/>
            <a:ext cx="3942715" cy="1675130"/>
            <a:chOff x="4337303" y="4062984"/>
            <a:chExt cx="3942715" cy="1675130"/>
          </a:xfrm>
        </p:grpSpPr>
        <p:pic>
          <p:nvPicPr>
            <p:cNvPr id="32" name="object 3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04915" y="4062984"/>
              <a:ext cx="231673" cy="1083564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64351" y="4102608"/>
              <a:ext cx="117348" cy="970788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37303" y="4844796"/>
              <a:ext cx="3942588" cy="893051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69179" y="5061166"/>
              <a:ext cx="2878835" cy="493814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396739" y="4884420"/>
              <a:ext cx="3828415" cy="780415"/>
            </a:xfrm>
            <a:custGeom>
              <a:avLst/>
              <a:gdLst/>
              <a:ahLst/>
              <a:cxnLst/>
              <a:rect l="l" t="t" r="r" b="b"/>
              <a:pathLst>
                <a:path w="3828415" h="780414">
                  <a:moveTo>
                    <a:pt x="3750310" y="0"/>
                  </a:moveTo>
                  <a:lnTo>
                    <a:pt x="77977" y="0"/>
                  </a:lnTo>
                  <a:lnTo>
                    <a:pt x="47630" y="6129"/>
                  </a:lnTo>
                  <a:lnTo>
                    <a:pt x="22844" y="22844"/>
                  </a:lnTo>
                  <a:lnTo>
                    <a:pt x="6129" y="47630"/>
                  </a:lnTo>
                  <a:lnTo>
                    <a:pt x="0" y="77977"/>
                  </a:lnTo>
                  <a:lnTo>
                    <a:pt x="0" y="702309"/>
                  </a:lnTo>
                  <a:lnTo>
                    <a:pt x="6129" y="732651"/>
                  </a:lnTo>
                  <a:lnTo>
                    <a:pt x="22844" y="757439"/>
                  </a:lnTo>
                  <a:lnTo>
                    <a:pt x="47630" y="774156"/>
                  </a:lnTo>
                  <a:lnTo>
                    <a:pt x="77977" y="780287"/>
                  </a:lnTo>
                  <a:lnTo>
                    <a:pt x="3750310" y="780287"/>
                  </a:lnTo>
                  <a:lnTo>
                    <a:pt x="3780657" y="774156"/>
                  </a:lnTo>
                  <a:lnTo>
                    <a:pt x="3805443" y="757439"/>
                  </a:lnTo>
                  <a:lnTo>
                    <a:pt x="3822158" y="732651"/>
                  </a:lnTo>
                  <a:lnTo>
                    <a:pt x="3828288" y="702309"/>
                  </a:lnTo>
                  <a:lnTo>
                    <a:pt x="3828288" y="77977"/>
                  </a:lnTo>
                  <a:lnTo>
                    <a:pt x="3822158" y="47630"/>
                  </a:lnTo>
                  <a:lnTo>
                    <a:pt x="3805443" y="22844"/>
                  </a:lnTo>
                  <a:lnTo>
                    <a:pt x="3780657" y="6129"/>
                  </a:lnTo>
                  <a:lnTo>
                    <a:pt x="375031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025009" y="5135372"/>
            <a:ext cx="25736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Массовое</a:t>
            </a:r>
            <a:r>
              <a:rPr sz="14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внедрение</a:t>
            </a:r>
            <a:r>
              <a:rPr sz="1400"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концепции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312920" y="3870959"/>
            <a:ext cx="5721350" cy="891540"/>
            <a:chOff x="4312920" y="3870959"/>
            <a:chExt cx="5721350" cy="891540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868924" y="4001960"/>
              <a:ext cx="4165091" cy="230187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928360" y="4041647"/>
              <a:ext cx="4050791" cy="117348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312920" y="3870959"/>
              <a:ext cx="3991355" cy="89153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375404" y="3988295"/>
              <a:ext cx="3907536" cy="688860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4372356" y="3910583"/>
              <a:ext cx="3877310" cy="779145"/>
            </a:xfrm>
            <a:custGeom>
              <a:avLst/>
              <a:gdLst/>
              <a:ahLst/>
              <a:cxnLst/>
              <a:rect l="l" t="t" r="r" b="b"/>
              <a:pathLst>
                <a:path w="3877309" h="779145">
                  <a:moveTo>
                    <a:pt x="3799204" y="0"/>
                  </a:moveTo>
                  <a:lnTo>
                    <a:pt x="77851" y="0"/>
                  </a:lnTo>
                  <a:lnTo>
                    <a:pt x="47577" y="6127"/>
                  </a:lnTo>
                  <a:lnTo>
                    <a:pt x="22828" y="22828"/>
                  </a:lnTo>
                  <a:lnTo>
                    <a:pt x="6127" y="47577"/>
                  </a:lnTo>
                  <a:lnTo>
                    <a:pt x="0" y="77851"/>
                  </a:lnTo>
                  <a:lnTo>
                    <a:pt x="0" y="700913"/>
                  </a:lnTo>
                  <a:lnTo>
                    <a:pt x="6127" y="731186"/>
                  </a:lnTo>
                  <a:lnTo>
                    <a:pt x="22828" y="755935"/>
                  </a:lnTo>
                  <a:lnTo>
                    <a:pt x="47577" y="772636"/>
                  </a:lnTo>
                  <a:lnTo>
                    <a:pt x="77851" y="778764"/>
                  </a:lnTo>
                  <a:lnTo>
                    <a:pt x="3799204" y="778764"/>
                  </a:lnTo>
                  <a:lnTo>
                    <a:pt x="3829478" y="772636"/>
                  </a:lnTo>
                  <a:lnTo>
                    <a:pt x="3854227" y="755935"/>
                  </a:lnTo>
                  <a:lnTo>
                    <a:pt x="3870928" y="731186"/>
                  </a:lnTo>
                  <a:lnTo>
                    <a:pt x="3877055" y="700913"/>
                  </a:lnTo>
                  <a:lnTo>
                    <a:pt x="3877055" y="77851"/>
                  </a:lnTo>
                  <a:lnTo>
                    <a:pt x="3870928" y="47577"/>
                  </a:lnTo>
                  <a:lnTo>
                    <a:pt x="3854227" y="22828"/>
                  </a:lnTo>
                  <a:lnTo>
                    <a:pt x="3829478" y="6127"/>
                  </a:lnTo>
                  <a:lnTo>
                    <a:pt x="3799204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4530597" y="4062171"/>
            <a:ext cx="356679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Обеспечение</a:t>
            </a:r>
            <a:r>
              <a:rPr sz="1400" b="1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материально-технической</a:t>
            </a:r>
            <a:r>
              <a:rPr sz="1400" b="1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FFFFFF"/>
                </a:solidFill>
                <a:latin typeface="Calibri"/>
                <a:cs typeface="Calibri"/>
              </a:rPr>
              <a:t>базы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096002" y="4257802"/>
            <a:ext cx="24301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образовательных</a:t>
            </a:r>
            <a:r>
              <a:rPr sz="14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организаций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8619743" y="3870959"/>
            <a:ext cx="3502660" cy="891540"/>
            <a:chOff x="8619743" y="3870959"/>
            <a:chExt cx="3502660" cy="891540"/>
          </a:xfrm>
        </p:grpSpPr>
        <p:pic>
          <p:nvPicPr>
            <p:cNvPr id="47" name="object 4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619743" y="3870959"/>
              <a:ext cx="3502152" cy="891539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791955" y="3988295"/>
              <a:ext cx="3157728" cy="688860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8679179" y="3910583"/>
              <a:ext cx="3388360" cy="779145"/>
            </a:xfrm>
            <a:custGeom>
              <a:avLst/>
              <a:gdLst/>
              <a:ahLst/>
              <a:cxnLst/>
              <a:rect l="l" t="t" r="r" b="b"/>
              <a:pathLst>
                <a:path w="3388359" h="779145">
                  <a:moveTo>
                    <a:pt x="3310001" y="0"/>
                  </a:moveTo>
                  <a:lnTo>
                    <a:pt x="77850" y="0"/>
                  </a:lnTo>
                  <a:lnTo>
                    <a:pt x="47577" y="6127"/>
                  </a:lnTo>
                  <a:lnTo>
                    <a:pt x="22828" y="22828"/>
                  </a:lnTo>
                  <a:lnTo>
                    <a:pt x="6127" y="47577"/>
                  </a:lnTo>
                  <a:lnTo>
                    <a:pt x="0" y="77851"/>
                  </a:lnTo>
                  <a:lnTo>
                    <a:pt x="0" y="700913"/>
                  </a:lnTo>
                  <a:lnTo>
                    <a:pt x="6127" y="731186"/>
                  </a:lnTo>
                  <a:lnTo>
                    <a:pt x="22828" y="755935"/>
                  </a:lnTo>
                  <a:lnTo>
                    <a:pt x="47577" y="772636"/>
                  </a:lnTo>
                  <a:lnTo>
                    <a:pt x="77850" y="778764"/>
                  </a:lnTo>
                  <a:lnTo>
                    <a:pt x="3310001" y="778764"/>
                  </a:lnTo>
                  <a:lnTo>
                    <a:pt x="3340274" y="772636"/>
                  </a:lnTo>
                  <a:lnTo>
                    <a:pt x="3365023" y="755935"/>
                  </a:lnTo>
                  <a:lnTo>
                    <a:pt x="3381724" y="731186"/>
                  </a:lnTo>
                  <a:lnTo>
                    <a:pt x="3387852" y="700913"/>
                  </a:lnTo>
                  <a:lnTo>
                    <a:pt x="3387852" y="77851"/>
                  </a:lnTo>
                  <a:lnTo>
                    <a:pt x="3381724" y="47577"/>
                  </a:lnTo>
                  <a:lnTo>
                    <a:pt x="3365023" y="22828"/>
                  </a:lnTo>
                  <a:lnTo>
                    <a:pt x="3340274" y="6127"/>
                  </a:lnTo>
                  <a:lnTo>
                    <a:pt x="3310001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8947531" y="4062171"/>
            <a:ext cx="2853055" cy="4356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161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Внесение</a:t>
            </a:r>
            <a:r>
              <a:rPr sz="1400"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изменений</a:t>
            </a:r>
            <a:r>
              <a:rPr sz="14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4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нормативно-</a:t>
            </a:r>
            <a:endParaRPr sz="1400">
              <a:latin typeface="Calibri"/>
              <a:cs typeface="Calibri"/>
            </a:endParaRPr>
          </a:p>
          <a:p>
            <a:pPr algn="ctr">
              <a:lnSpc>
                <a:spcPts val="1610"/>
              </a:lnSpc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правовые</a:t>
            </a:r>
            <a:r>
              <a:rPr sz="14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FFFFFF"/>
                </a:solidFill>
                <a:latin typeface="Calibri"/>
                <a:cs typeface="Calibri"/>
              </a:rPr>
              <a:t>акты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359663" y="1822704"/>
            <a:ext cx="11739880" cy="1455420"/>
            <a:chOff x="359663" y="1822704"/>
            <a:chExt cx="11739880" cy="1455420"/>
          </a:xfrm>
        </p:grpSpPr>
        <p:sp>
          <p:nvSpPr>
            <p:cNvPr id="52" name="object 52"/>
            <p:cNvSpPr/>
            <p:nvPr/>
          </p:nvSpPr>
          <p:spPr>
            <a:xfrm>
              <a:off x="391667" y="1854708"/>
              <a:ext cx="2388235" cy="1391920"/>
            </a:xfrm>
            <a:custGeom>
              <a:avLst/>
              <a:gdLst/>
              <a:ahLst/>
              <a:cxnLst/>
              <a:rect l="l" t="t" r="r" b="b"/>
              <a:pathLst>
                <a:path w="2388235" h="1391920">
                  <a:moveTo>
                    <a:pt x="0" y="0"/>
                  </a:moveTo>
                  <a:lnTo>
                    <a:pt x="1692402" y="0"/>
                  </a:lnTo>
                  <a:lnTo>
                    <a:pt x="2388108" y="695705"/>
                  </a:lnTo>
                  <a:lnTo>
                    <a:pt x="1692402" y="1391412"/>
                  </a:lnTo>
                  <a:lnTo>
                    <a:pt x="0" y="1391412"/>
                  </a:lnTo>
                  <a:lnTo>
                    <a:pt x="695706" y="695705"/>
                  </a:lnTo>
                  <a:lnTo>
                    <a:pt x="0" y="0"/>
                  </a:lnTo>
                  <a:close/>
                </a:path>
              </a:pathLst>
            </a:custGeom>
            <a:ln w="64008">
              <a:solidFill>
                <a:srgbClr val="9DC3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2595371" y="1863852"/>
              <a:ext cx="2646045" cy="1373505"/>
            </a:xfrm>
            <a:custGeom>
              <a:avLst/>
              <a:gdLst/>
              <a:ahLst/>
              <a:cxnLst/>
              <a:rect l="l" t="t" r="r" b="b"/>
              <a:pathLst>
                <a:path w="2646045" h="1373505">
                  <a:moveTo>
                    <a:pt x="1959102" y="0"/>
                  </a:moveTo>
                  <a:lnTo>
                    <a:pt x="0" y="0"/>
                  </a:lnTo>
                  <a:lnTo>
                    <a:pt x="686562" y="686562"/>
                  </a:lnTo>
                  <a:lnTo>
                    <a:pt x="0" y="1373124"/>
                  </a:lnTo>
                  <a:lnTo>
                    <a:pt x="1959102" y="1373124"/>
                  </a:lnTo>
                  <a:lnTo>
                    <a:pt x="2645664" y="686562"/>
                  </a:lnTo>
                  <a:lnTo>
                    <a:pt x="19591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2595371" y="1863852"/>
              <a:ext cx="2646045" cy="1373505"/>
            </a:xfrm>
            <a:custGeom>
              <a:avLst/>
              <a:gdLst/>
              <a:ahLst/>
              <a:cxnLst/>
              <a:rect l="l" t="t" r="r" b="b"/>
              <a:pathLst>
                <a:path w="2646045" h="1373505">
                  <a:moveTo>
                    <a:pt x="0" y="0"/>
                  </a:moveTo>
                  <a:lnTo>
                    <a:pt x="1959102" y="0"/>
                  </a:lnTo>
                  <a:lnTo>
                    <a:pt x="2645664" y="686562"/>
                  </a:lnTo>
                  <a:lnTo>
                    <a:pt x="1959102" y="1373124"/>
                  </a:lnTo>
                  <a:lnTo>
                    <a:pt x="0" y="1373124"/>
                  </a:lnTo>
                  <a:lnTo>
                    <a:pt x="686562" y="686562"/>
                  </a:lnTo>
                  <a:lnTo>
                    <a:pt x="0" y="0"/>
                  </a:lnTo>
                  <a:close/>
                </a:path>
              </a:pathLst>
            </a:custGeom>
            <a:ln w="64008">
              <a:solidFill>
                <a:srgbClr val="9DC3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056631" y="1889760"/>
              <a:ext cx="2548255" cy="1321435"/>
            </a:xfrm>
            <a:custGeom>
              <a:avLst/>
              <a:gdLst/>
              <a:ahLst/>
              <a:cxnLst/>
              <a:rect l="l" t="t" r="r" b="b"/>
              <a:pathLst>
                <a:path w="2548254" h="1321435">
                  <a:moveTo>
                    <a:pt x="1887473" y="0"/>
                  </a:moveTo>
                  <a:lnTo>
                    <a:pt x="0" y="0"/>
                  </a:lnTo>
                  <a:lnTo>
                    <a:pt x="660653" y="660653"/>
                  </a:lnTo>
                  <a:lnTo>
                    <a:pt x="0" y="1321307"/>
                  </a:lnTo>
                  <a:lnTo>
                    <a:pt x="1887473" y="1321307"/>
                  </a:lnTo>
                  <a:lnTo>
                    <a:pt x="2548127" y="660653"/>
                  </a:lnTo>
                  <a:lnTo>
                    <a:pt x="18874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5056631" y="1889760"/>
              <a:ext cx="2548255" cy="1321435"/>
            </a:xfrm>
            <a:custGeom>
              <a:avLst/>
              <a:gdLst/>
              <a:ahLst/>
              <a:cxnLst/>
              <a:rect l="l" t="t" r="r" b="b"/>
              <a:pathLst>
                <a:path w="2548254" h="1321435">
                  <a:moveTo>
                    <a:pt x="0" y="0"/>
                  </a:moveTo>
                  <a:lnTo>
                    <a:pt x="1887473" y="0"/>
                  </a:lnTo>
                  <a:lnTo>
                    <a:pt x="2548127" y="660653"/>
                  </a:lnTo>
                  <a:lnTo>
                    <a:pt x="1887473" y="1321307"/>
                  </a:lnTo>
                  <a:lnTo>
                    <a:pt x="0" y="1321307"/>
                  </a:lnTo>
                  <a:lnTo>
                    <a:pt x="660653" y="660653"/>
                  </a:lnTo>
                  <a:lnTo>
                    <a:pt x="0" y="0"/>
                  </a:lnTo>
                  <a:close/>
                </a:path>
              </a:pathLst>
            </a:custGeom>
            <a:ln w="64008">
              <a:solidFill>
                <a:srgbClr val="9DC3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7421880" y="1889760"/>
              <a:ext cx="2388235" cy="1321435"/>
            </a:xfrm>
            <a:custGeom>
              <a:avLst/>
              <a:gdLst/>
              <a:ahLst/>
              <a:cxnLst/>
              <a:rect l="l" t="t" r="r" b="b"/>
              <a:pathLst>
                <a:path w="2388234" h="1321435">
                  <a:moveTo>
                    <a:pt x="1727453" y="0"/>
                  </a:moveTo>
                  <a:lnTo>
                    <a:pt x="0" y="0"/>
                  </a:lnTo>
                  <a:lnTo>
                    <a:pt x="660653" y="660653"/>
                  </a:lnTo>
                  <a:lnTo>
                    <a:pt x="0" y="1321307"/>
                  </a:lnTo>
                  <a:lnTo>
                    <a:pt x="1727453" y="1321307"/>
                  </a:lnTo>
                  <a:lnTo>
                    <a:pt x="2388108" y="660653"/>
                  </a:lnTo>
                  <a:lnTo>
                    <a:pt x="172745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7421880" y="1889760"/>
              <a:ext cx="2388235" cy="1321435"/>
            </a:xfrm>
            <a:custGeom>
              <a:avLst/>
              <a:gdLst/>
              <a:ahLst/>
              <a:cxnLst/>
              <a:rect l="l" t="t" r="r" b="b"/>
              <a:pathLst>
                <a:path w="2388234" h="1321435">
                  <a:moveTo>
                    <a:pt x="0" y="0"/>
                  </a:moveTo>
                  <a:lnTo>
                    <a:pt x="1727453" y="0"/>
                  </a:lnTo>
                  <a:lnTo>
                    <a:pt x="2388108" y="660653"/>
                  </a:lnTo>
                  <a:lnTo>
                    <a:pt x="1727453" y="1321307"/>
                  </a:lnTo>
                  <a:lnTo>
                    <a:pt x="0" y="1321307"/>
                  </a:lnTo>
                  <a:lnTo>
                    <a:pt x="660653" y="660653"/>
                  </a:lnTo>
                  <a:lnTo>
                    <a:pt x="0" y="0"/>
                  </a:lnTo>
                  <a:close/>
                </a:path>
              </a:pathLst>
            </a:custGeom>
            <a:ln w="64007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9625583" y="1879092"/>
              <a:ext cx="2441575" cy="1343025"/>
            </a:xfrm>
            <a:custGeom>
              <a:avLst/>
              <a:gdLst/>
              <a:ahLst/>
              <a:cxnLst/>
              <a:rect l="l" t="t" r="r" b="b"/>
              <a:pathLst>
                <a:path w="2441575" h="1343025">
                  <a:moveTo>
                    <a:pt x="1770126" y="0"/>
                  </a:moveTo>
                  <a:lnTo>
                    <a:pt x="0" y="0"/>
                  </a:lnTo>
                  <a:lnTo>
                    <a:pt x="671322" y="671322"/>
                  </a:lnTo>
                  <a:lnTo>
                    <a:pt x="0" y="1342644"/>
                  </a:lnTo>
                  <a:lnTo>
                    <a:pt x="1770126" y="1342644"/>
                  </a:lnTo>
                  <a:lnTo>
                    <a:pt x="2441448" y="671322"/>
                  </a:lnTo>
                  <a:lnTo>
                    <a:pt x="17701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9625583" y="1879092"/>
              <a:ext cx="2441575" cy="1343025"/>
            </a:xfrm>
            <a:custGeom>
              <a:avLst/>
              <a:gdLst/>
              <a:ahLst/>
              <a:cxnLst/>
              <a:rect l="l" t="t" r="r" b="b"/>
              <a:pathLst>
                <a:path w="2441575" h="1343025">
                  <a:moveTo>
                    <a:pt x="0" y="0"/>
                  </a:moveTo>
                  <a:lnTo>
                    <a:pt x="1770126" y="0"/>
                  </a:lnTo>
                  <a:lnTo>
                    <a:pt x="2441448" y="671322"/>
                  </a:lnTo>
                  <a:lnTo>
                    <a:pt x="1770126" y="1342644"/>
                  </a:lnTo>
                  <a:lnTo>
                    <a:pt x="0" y="1342644"/>
                  </a:lnTo>
                  <a:lnTo>
                    <a:pt x="671322" y="671322"/>
                  </a:lnTo>
                  <a:lnTo>
                    <a:pt x="0" y="0"/>
                  </a:lnTo>
                  <a:close/>
                </a:path>
              </a:pathLst>
            </a:custGeom>
            <a:ln w="64008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/>
          <p:nvPr/>
        </p:nvSpPr>
        <p:spPr>
          <a:xfrm>
            <a:off x="350926" y="1213180"/>
            <a:ext cx="84836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20" dirty="0">
                <a:solidFill>
                  <a:srgbClr val="9DC3E6"/>
                </a:solidFill>
                <a:latin typeface="Calibri"/>
                <a:cs typeface="Calibri"/>
              </a:rPr>
              <a:t>2022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1188445" y="1212850"/>
            <a:ext cx="84836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20" dirty="0">
                <a:solidFill>
                  <a:srgbClr val="001F5F"/>
                </a:solidFill>
                <a:latin typeface="Calibri"/>
                <a:cs typeface="Calibri"/>
              </a:rPr>
              <a:t>2023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63" name="object 6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318260" y="1456055"/>
            <a:ext cx="682752" cy="85471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2257044" y="1456055"/>
            <a:ext cx="682751" cy="85344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195827" y="1455927"/>
            <a:ext cx="682751" cy="85471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4134611" y="1455927"/>
            <a:ext cx="682751" cy="8534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5073396" y="1455800"/>
            <a:ext cx="682751" cy="85344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6012179" y="1455800"/>
            <a:ext cx="682751" cy="85344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7889747" y="1455547"/>
            <a:ext cx="682751" cy="85470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950964" y="1455674"/>
            <a:ext cx="682751" cy="85343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8828531" y="1455547"/>
            <a:ext cx="682751" cy="85343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9767316" y="1455419"/>
            <a:ext cx="682751" cy="85470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0706100" y="1455419"/>
            <a:ext cx="402335" cy="85343"/>
          </a:xfrm>
          <a:prstGeom prst="rect">
            <a:avLst/>
          </a:prstGeom>
        </p:spPr>
      </p:pic>
      <p:sp>
        <p:nvSpPr>
          <p:cNvPr id="74" name="object 74"/>
          <p:cNvSpPr txBox="1"/>
          <p:nvPr/>
        </p:nvSpPr>
        <p:spPr>
          <a:xfrm>
            <a:off x="1206500" y="2404999"/>
            <a:ext cx="13957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latin typeface="Calibri"/>
                <a:cs typeface="Calibri"/>
              </a:rPr>
              <a:t>Самодиагностика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3654933" y="2402586"/>
            <a:ext cx="81597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latin typeface="Calibri"/>
                <a:cs typeface="Calibri"/>
              </a:rPr>
              <a:t>Методика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5911088" y="2402586"/>
            <a:ext cx="893444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latin typeface="Calibri"/>
                <a:cs typeface="Calibri"/>
              </a:rPr>
              <a:t>Апробация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8336026" y="2402586"/>
            <a:ext cx="8877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latin typeface="Calibri"/>
                <a:cs typeface="Calibri"/>
              </a:rPr>
              <a:t>Внедрение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0480293" y="2305304"/>
            <a:ext cx="121348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latin typeface="Calibri"/>
                <a:cs typeface="Calibri"/>
              </a:rPr>
              <a:t>Корректировка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spc="-10" dirty="0">
                <a:latin typeface="Calibri"/>
                <a:cs typeface="Calibri"/>
              </a:rPr>
              <a:t>дефицитов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79" name="object 79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9897533" y="4993768"/>
            <a:ext cx="1358659" cy="1315553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318900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71347" y="405130"/>
            <a:ext cx="4389755" cy="170307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844550" algn="just">
              <a:lnSpc>
                <a:spcPct val="90100"/>
              </a:lnSpc>
              <a:spcBef>
                <a:spcPts val="340"/>
              </a:spcBef>
            </a:pPr>
            <a:r>
              <a:rPr sz="2000" b="1" dirty="0">
                <a:solidFill>
                  <a:srgbClr val="1F377A"/>
                </a:solidFill>
                <a:latin typeface="Verdana"/>
                <a:cs typeface="Verdana"/>
              </a:rPr>
              <a:t>ИТОГИ</a:t>
            </a:r>
            <a:r>
              <a:rPr sz="2000" b="1" spc="-15" dirty="0">
                <a:solidFill>
                  <a:srgbClr val="1F377A"/>
                </a:solidFill>
                <a:latin typeface="Verdana"/>
                <a:cs typeface="Verdana"/>
              </a:rPr>
              <a:t> </a:t>
            </a:r>
            <a:r>
              <a:rPr sz="2000" b="1" spc="-10" dirty="0">
                <a:solidFill>
                  <a:srgbClr val="1F377A"/>
                </a:solidFill>
                <a:latin typeface="Verdana"/>
                <a:cs typeface="Verdana"/>
              </a:rPr>
              <a:t>ОБЩЕСТВЕННО- ПРОФЕССИОНАЛЬНОГО </a:t>
            </a:r>
            <a:r>
              <a:rPr sz="2000" b="1" dirty="0">
                <a:solidFill>
                  <a:srgbClr val="1F377A"/>
                </a:solidFill>
                <a:latin typeface="Verdana"/>
                <a:cs typeface="Verdana"/>
              </a:rPr>
              <a:t>ОБСУЖДЕНИЯ</a:t>
            </a:r>
            <a:r>
              <a:rPr sz="2000" b="1" spc="-50" dirty="0">
                <a:solidFill>
                  <a:srgbClr val="1F377A"/>
                </a:solidFill>
                <a:latin typeface="Verdana"/>
                <a:cs typeface="Verdana"/>
              </a:rPr>
              <a:t> </a:t>
            </a:r>
            <a:r>
              <a:rPr sz="2000" b="1" spc="-10" dirty="0">
                <a:solidFill>
                  <a:srgbClr val="1F377A"/>
                </a:solidFill>
                <a:latin typeface="Verdana"/>
                <a:cs typeface="Verdana"/>
              </a:rPr>
              <a:t>ПРОЕКТА</a:t>
            </a:r>
            <a:endParaRPr sz="2000">
              <a:latin typeface="Verdana"/>
              <a:cs typeface="Verdana"/>
            </a:endParaRPr>
          </a:p>
          <a:p>
            <a:pPr marL="12700" marR="5080" algn="just">
              <a:lnSpc>
                <a:spcPts val="2160"/>
              </a:lnSpc>
              <a:spcBef>
                <a:spcPts val="30"/>
              </a:spcBef>
            </a:pPr>
            <a:r>
              <a:rPr sz="2000" b="1" dirty="0">
                <a:solidFill>
                  <a:srgbClr val="1F377A"/>
                </a:solidFill>
                <a:latin typeface="Verdana"/>
                <a:cs typeface="Verdana"/>
              </a:rPr>
              <a:t>«ШКОЛА</a:t>
            </a:r>
            <a:r>
              <a:rPr sz="2000" b="1" spc="-40" dirty="0">
                <a:solidFill>
                  <a:srgbClr val="1F377A"/>
                </a:solidFill>
                <a:latin typeface="Verdana"/>
                <a:cs typeface="Verdana"/>
              </a:rPr>
              <a:t> </a:t>
            </a:r>
            <a:r>
              <a:rPr sz="2000" b="1" spc="-10" dirty="0">
                <a:solidFill>
                  <a:srgbClr val="1F377A"/>
                </a:solidFill>
                <a:latin typeface="Verdana"/>
                <a:cs typeface="Verdana"/>
              </a:rPr>
              <a:t>МИНПРОСВЕЩЕНИЯ РОССИИ»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130"/>
              </a:lnSpc>
            </a:pPr>
            <a:r>
              <a:rPr sz="2000" dirty="0">
                <a:solidFill>
                  <a:srgbClr val="1F377A"/>
                </a:solidFill>
                <a:latin typeface="Verdana"/>
                <a:cs typeface="Verdana"/>
              </a:rPr>
              <a:t>80</a:t>
            </a:r>
            <a:r>
              <a:rPr sz="2000" spc="-35" dirty="0">
                <a:solidFill>
                  <a:srgbClr val="1F377A"/>
                </a:solidFill>
                <a:latin typeface="Verdana"/>
                <a:cs typeface="Verdana"/>
              </a:rPr>
              <a:t> </a:t>
            </a:r>
            <a:r>
              <a:rPr sz="2000" dirty="0">
                <a:solidFill>
                  <a:srgbClr val="1F377A"/>
                </a:solidFill>
                <a:latin typeface="Verdana"/>
                <a:cs typeface="Verdana"/>
              </a:rPr>
              <a:t>СУБЪЕКТОВ</a:t>
            </a:r>
            <a:r>
              <a:rPr sz="2000" spc="-45" dirty="0">
                <a:solidFill>
                  <a:srgbClr val="1F377A"/>
                </a:solidFill>
                <a:latin typeface="Verdana"/>
                <a:cs typeface="Verdana"/>
              </a:rPr>
              <a:t> </a:t>
            </a:r>
            <a:r>
              <a:rPr sz="2000" spc="-25" dirty="0">
                <a:solidFill>
                  <a:srgbClr val="1F377A"/>
                </a:solidFill>
                <a:latin typeface="Verdana"/>
                <a:cs typeface="Verdana"/>
              </a:rPr>
              <a:t>РФ</a:t>
            </a:r>
            <a:endParaRPr sz="20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1772" y="2546604"/>
            <a:ext cx="2687574" cy="167271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93776" y="2599944"/>
            <a:ext cx="2632075" cy="1260475"/>
          </a:xfrm>
          <a:prstGeom prst="rect">
            <a:avLst/>
          </a:prstGeom>
          <a:solidFill>
            <a:srgbClr val="1F377A"/>
          </a:solidFill>
        </p:spPr>
        <p:txBody>
          <a:bodyPr vert="horz" wrap="square" lIns="0" tIns="1327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45"/>
              </a:spcBef>
            </a:pPr>
            <a:r>
              <a:rPr sz="4000" b="1" spc="-20" dirty="0">
                <a:solidFill>
                  <a:srgbClr val="FFFFFF"/>
                </a:solidFill>
                <a:latin typeface="Arial Narrow"/>
                <a:cs typeface="Arial Narrow"/>
              </a:rPr>
              <a:t>5041</a:t>
            </a:r>
            <a:endParaRPr sz="4000">
              <a:latin typeface="Arial Narrow"/>
              <a:cs typeface="Arial Narrow"/>
            </a:endParaRPr>
          </a:p>
          <a:p>
            <a:pPr marL="635" algn="ctr">
              <a:lnSpc>
                <a:spcPct val="100000"/>
              </a:lnSpc>
              <a:spcBef>
                <a:spcPts val="40"/>
              </a:spcBef>
            </a:pPr>
            <a:r>
              <a:rPr sz="2400" b="1" spc="-10" dirty="0">
                <a:solidFill>
                  <a:srgbClr val="FFFFFF"/>
                </a:solidFill>
                <a:latin typeface="Arial Narrow"/>
                <a:cs typeface="Arial Narrow"/>
              </a:rPr>
              <a:t>респондент</a:t>
            </a:r>
            <a:endParaRPr sz="2400">
              <a:latin typeface="Arial Narrow"/>
              <a:cs typeface="Arial Narrow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23844" y="2546604"/>
            <a:ext cx="2687574" cy="1672717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355847" y="2599944"/>
            <a:ext cx="2632075" cy="1260475"/>
          </a:xfrm>
          <a:prstGeom prst="rect">
            <a:avLst/>
          </a:prstGeom>
          <a:solidFill>
            <a:srgbClr val="338B2C"/>
          </a:solidFill>
        </p:spPr>
        <p:txBody>
          <a:bodyPr vert="horz" wrap="square" lIns="0" tIns="13271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45"/>
              </a:spcBef>
            </a:pPr>
            <a:r>
              <a:rPr sz="4000" b="1" spc="-25" dirty="0">
                <a:solidFill>
                  <a:srgbClr val="FFFFFF"/>
                </a:solidFill>
                <a:latin typeface="Arial Narrow"/>
                <a:cs typeface="Arial Narrow"/>
              </a:rPr>
              <a:t>565</a:t>
            </a:r>
            <a:endParaRPr sz="40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2400" b="1" spc="-10" dirty="0">
                <a:solidFill>
                  <a:srgbClr val="FFFFFF"/>
                </a:solidFill>
                <a:latin typeface="Arial Narrow"/>
                <a:cs typeface="Arial Narrow"/>
              </a:rPr>
              <a:t>управленцев</a:t>
            </a:r>
            <a:endParaRPr sz="2400">
              <a:latin typeface="Arial Narrow"/>
              <a:cs typeface="Arial Narrow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85915" y="2546604"/>
            <a:ext cx="2687574" cy="167271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217920" y="2599944"/>
            <a:ext cx="2632075" cy="1260475"/>
          </a:xfrm>
          <a:prstGeom prst="rect">
            <a:avLst/>
          </a:prstGeom>
          <a:solidFill>
            <a:srgbClr val="DCB928"/>
          </a:solidFill>
        </p:spPr>
        <p:txBody>
          <a:bodyPr vert="horz" wrap="square" lIns="0" tIns="132715" rIns="0" bIns="0" rtlCol="0">
            <a:spAutoFit/>
          </a:bodyPr>
          <a:lstStyle/>
          <a:p>
            <a:pPr marL="854075">
              <a:lnSpc>
                <a:spcPct val="100000"/>
              </a:lnSpc>
              <a:spcBef>
                <a:spcPts val="1045"/>
              </a:spcBef>
            </a:pPr>
            <a:r>
              <a:rPr sz="4000" b="1" spc="-20" dirty="0">
                <a:solidFill>
                  <a:srgbClr val="FFFFFF"/>
                </a:solidFill>
                <a:latin typeface="Arial Narrow"/>
                <a:cs typeface="Arial Narrow"/>
              </a:rPr>
              <a:t>3006</a:t>
            </a:r>
            <a:endParaRPr sz="4000">
              <a:latin typeface="Arial Narrow"/>
              <a:cs typeface="Arial Narrow"/>
            </a:endParaRPr>
          </a:p>
          <a:p>
            <a:pPr marL="690880">
              <a:lnSpc>
                <a:spcPct val="100000"/>
              </a:lnSpc>
              <a:spcBef>
                <a:spcPts val="40"/>
              </a:spcBef>
            </a:pPr>
            <a:r>
              <a:rPr sz="2400" b="1" spc="-10" dirty="0">
                <a:solidFill>
                  <a:srgbClr val="FFFFFF"/>
                </a:solidFill>
                <a:latin typeface="Arial Narrow"/>
                <a:cs typeface="Arial Narrow"/>
              </a:rPr>
              <a:t>педагогов</a:t>
            </a:r>
            <a:endParaRPr sz="2400">
              <a:latin typeface="Arial Narrow"/>
              <a:cs typeface="Arial Narrow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049511" y="2546604"/>
            <a:ext cx="2686050" cy="1673225"/>
            <a:chOff x="9049511" y="2546604"/>
            <a:chExt cx="2686050" cy="1673225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49511" y="2546604"/>
              <a:ext cx="2686050" cy="167271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9081515" y="2599944"/>
              <a:ext cx="2630805" cy="1260475"/>
            </a:xfrm>
            <a:custGeom>
              <a:avLst/>
              <a:gdLst/>
              <a:ahLst/>
              <a:cxnLst/>
              <a:rect l="l" t="t" r="r" b="b"/>
              <a:pathLst>
                <a:path w="2630804" h="1260475">
                  <a:moveTo>
                    <a:pt x="2630424" y="0"/>
                  </a:moveTo>
                  <a:lnTo>
                    <a:pt x="0" y="0"/>
                  </a:lnTo>
                  <a:lnTo>
                    <a:pt x="0" y="1260347"/>
                  </a:lnTo>
                  <a:lnTo>
                    <a:pt x="2630424" y="1260347"/>
                  </a:lnTo>
                  <a:lnTo>
                    <a:pt x="2630424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9693402" y="2537586"/>
            <a:ext cx="1407795" cy="1371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95"/>
              </a:spcBef>
            </a:pPr>
            <a:r>
              <a:rPr sz="4000" b="1" spc="-20" dirty="0">
                <a:solidFill>
                  <a:srgbClr val="FFFFFF"/>
                </a:solidFill>
                <a:latin typeface="Arial Narrow"/>
                <a:cs typeface="Arial Narrow"/>
              </a:rPr>
              <a:t>1470</a:t>
            </a:r>
            <a:endParaRPr sz="4000">
              <a:latin typeface="Arial Narrow"/>
              <a:cs typeface="Arial Narrow"/>
            </a:endParaRPr>
          </a:p>
          <a:p>
            <a:pPr marL="12700" marR="5080" indent="635" algn="ctr">
              <a:lnSpc>
                <a:spcPct val="100000"/>
              </a:lnSpc>
              <a:spcBef>
                <a:spcPts val="40"/>
              </a:spcBef>
            </a:pPr>
            <a:r>
              <a:rPr sz="2400" b="1" spc="-10" dirty="0">
                <a:solidFill>
                  <a:srgbClr val="FFFFFF"/>
                </a:solidFill>
                <a:latin typeface="Arial Narrow"/>
                <a:cs typeface="Arial Narrow"/>
              </a:rPr>
              <a:t>родителей </a:t>
            </a:r>
            <a:r>
              <a:rPr sz="2400" b="1" dirty="0">
                <a:solidFill>
                  <a:srgbClr val="FFFFFF"/>
                </a:solidFill>
                <a:latin typeface="Arial Narrow"/>
                <a:cs typeface="Arial Narrow"/>
              </a:rPr>
              <a:t>и </a:t>
            </a:r>
            <a:r>
              <a:rPr sz="2400" b="1" spc="-10" dirty="0">
                <a:solidFill>
                  <a:srgbClr val="FFFFFF"/>
                </a:solidFill>
                <a:latin typeface="Arial Narrow"/>
                <a:cs typeface="Arial Narrow"/>
              </a:rPr>
              <a:t>учеников</a:t>
            </a:r>
            <a:endParaRPr sz="2400">
              <a:latin typeface="Arial Narrow"/>
              <a:cs typeface="Arial Narrow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52400" y="3902964"/>
            <a:ext cx="12039600" cy="2955290"/>
            <a:chOff x="152400" y="3902964"/>
            <a:chExt cx="12039600" cy="2955290"/>
          </a:xfrm>
        </p:grpSpPr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2400" y="3986784"/>
              <a:ext cx="1662683" cy="239572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4944" y="5021580"/>
              <a:ext cx="1717548" cy="158191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61616" y="3902964"/>
              <a:ext cx="1728216" cy="251764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47288" y="4300728"/>
              <a:ext cx="1527048" cy="212598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567428" y="4616194"/>
              <a:ext cx="1476755" cy="224180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19928" y="5021578"/>
              <a:ext cx="1588007" cy="183642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72016" y="5960837"/>
              <a:ext cx="2735579" cy="897161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72016" y="4175760"/>
              <a:ext cx="2919983" cy="88087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496357" y="5693802"/>
              <a:ext cx="1402610" cy="76255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888480" y="4006596"/>
              <a:ext cx="850392" cy="850391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048243" y="4090416"/>
              <a:ext cx="1013459" cy="1050036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369262" y="5253246"/>
              <a:ext cx="2613404" cy="565376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6967855" y="4804029"/>
            <a:ext cx="6178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E5496"/>
                </a:solidFill>
                <a:latin typeface="Calibri"/>
                <a:cs typeface="Calibri"/>
              </a:rPr>
              <a:t>ИВФ</a:t>
            </a:r>
            <a:r>
              <a:rPr sz="1200" b="1" spc="-1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200" b="1" spc="-25" dirty="0">
                <a:solidFill>
                  <a:srgbClr val="2E5496"/>
                </a:solidFill>
                <a:latin typeface="Calibri"/>
                <a:cs typeface="Calibri"/>
              </a:rPr>
              <a:t>РАО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3430</Words>
  <Application>Microsoft Office PowerPoint</Application>
  <PresentationFormat>Произвольный</PresentationFormat>
  <Paragraphs>881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8" baseType="lpstr">
      <vt:lpstr>Arial</vt:lpstr>
      <vt:lpstr>Times New Roman</vt:lpstr>
      <vt:lpstr>Calibri Light</vt:lpstr>
      <vt:lpstr>Calibri</vt:lpstr>
      <vt:lpstr>Arial Black</vt:lpstr>
      <vt:lpstr>Arial Narrow</vt:lpstr>
      <vt:lpstr>Wingdings</vt:lpstr>
      <vt:lpstr>Webdings</vt:lpstr>
      <vt:lpstr>Verdana</vt:lpstr>
      <vt:lpstr>Tahoma</vt:lpstr>
      <vt:lpstr>Office Theme</vt:lpstr>
      <vt:lpstr>Министерство образования и науки Республики Дагестан Управление образованием г. Избербаш</vt:lpstr>
      <vt:lpstr>«Без современного качественного доступного образования, причем во всех регионах страны, невозможно добиться ничего в сфере развития. Должен, безусловно, соблюдаться базовый принцип системы российского образования — это справедливость, то есть доступность качественного</vt:lpstr>
      <vt:lpstr>Идеальная Российская школа?</vt:lpstr>
      <vt:lpstr>Школа Минпросвещения России – центр образования, воспитания и просвещения, объединяющий территориально и духовно детей и взрослых, разные поколения, разные профессии, разные социальные группы для обретения</vt:lpstr>
      <vt:lpstr>Слайд 5</vt:lpstr>
      <vt:lpstr>Знание: качество и объективность</vt:lpstr>
      <vt:lpstr>Инклюзивное образовательное пространство</vt:lpstr>
      <vt:lpstr>Воспитание</vt:lpstr>
      <vt:lpstr>Творчество</vt:lpstr>
      <vt:lpstr>Профориентация</vt:lpstr>
      <vt:lpstr>Здоровье</vt:lpstr>
      <vt:lpstr>Учитель. Школьные команды</vt:lpstr>
      <vt:lpstr>Школьный климат</vt:lpstr>
      <vt:lpstr>Образовательная среда, создание условий</vt:lpstr>
      <vt:lpstr>«Школа Минпросвещения России»: методические рекомендации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11</cp:revision>
  <dcterms:created xsi:type="dcterms:W3CDTF">2022-07-29T06:45:23Z</dcterms:created>
  <dcterms:modified xsi:type="dcterms:W3CDTF">2022-08-24T09:17:49Z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2022-05-06T00:00:00Z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2022-07-29T00:00:00Z</vt:filetime>
  </property>
</Properties>
</file>