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7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4"/>
  </p:notesMasterIdLst>
  <p:handoutMasterIdLst>
    <p:handoutMasterId r:id="rId75"/>
  </p:handoutMasterIdLst>
  <p:sldIdLst>
    <p:sldId id="257" r:id="rId2"/>
    <p:sldId id="477" r:id="rId3"/>
    <p:sldId id="259" r:id="rId4"/>
    <p:sldId id="260" r:id="rId5"/>
    <p:sldId id="261" r:id="rId6"/>
    <p:sldId id="258" r:id="rId7"/>
    <p:sldId id="263" r:id="rId8"/>
    <p:sldId id="266" r:id="rId9"/>
    <p:sldId id="325" r:id="rId10"/>
    <p:sldId id="413" r:id="rId11"/>
    <p:sldId id="414" r:id="rId12"/>
    <p:sldId id="455" r:id="rId13"/>
    <p:sldId id="409" r:id="rId14"/>
    <p:sldId id="457" r:id="rId15"/>
    <p:sldId id="415" r:id="rId16"/>
    <p:sldId id="416" r:id="rId17"/>
    <p:sldId id="417" r:id="rId18"/>
    <p:sldId id="407" r:id="rId19"/>
    <p:sldId id="408" r:id="rId20"/>
    <p:sldId id="418" r:id="rId21"/>
    <p:sldId id="419" r:id="rId22"/>
    <p:sldId id="420" r:id="rId23"/>
    <p:sldId id="421" r:id="rId24"/>
    <p:sldId id="422" r:id="rId25"/>
    <p:sldId id="424" r:id="rId26"/>
    <p:sldId id="423" r:id="rId27"/>
    <p:sldId id="425" r:id="rId28"/>
    <p:sldId id="427" r:id="rId29"/>
    <p:sldId id="428" r:id="rId30"/>
    <p:sldId id="429" r:id="rId31"/>
    <p:sldId id="430" r:id="rId32"/>
    <p:sldId id="431" r:id="rId33"/>
    <p:sldId id="426" r:id="rId34"/>
    <p:sldId id="432" r:id="rId35"/>
    <p:sldId id="433" r:id="rId36"/>
    <p:sldId id="434" r:id="rId37"/>
    <p:sldId id="435" r:id="rId38"/>
    <p:sldId id="436" r:id="rId39"/>
    <p:sldId id="437" r:id="rId40"/>
    <p:sldId id="438" r:id="rId41"/>
    <p:sldId id="459" r:id="rId42"/>
    <p:sldId id="439" r:id="rId43"/>
    <p:sldId id="475" r:id="rId44"/>
    <p:sldId id="442" r:id="rId45"/>
    <p:sldId id="443" r:id="rId46"/>
    <p:sldId id="476" r:id="rId47"/>
    <p:sldId id="445" r:id="rId48"/>
    <p:sldId id="446" r:id="rId49"/>
    <p:sldId id="447" r:id="rId50"/>
    <p:sldId id="469" r:id="rId51"/>
    <p:sldId id="470" r:id="rId52"/>
    <p:sldId id="471" r:id="rId53"/>
    <p:sldId id="472" r:id="rId54"/>
    <p:sldId id="473" r:id="rId55"/>
    <p:sldId id="474" r:id="rId56"/>
    <p:sldId id="448" r:id="rId57"/>
    <p:sldId id="458" r:id="rId58"/>
    <p:sldId id="449" r:id="rId59"/>
    <p:sldId id="451" r:id="rId60"/>
    <p:sldId id="452" r:id="rId61"/>
    <p:sldId id="453" r:id="rId62"/>
    <p:sldId id="460" r:id="rId63"/>
    <p:sldId id="461" r:id="rId64"/>
    <p:sldId id="462" r:id="rId65"/>
    <p:sldId id="463" r:id="rId66"/>
    <p:sldId id="450" r:id="rId67"/>
    <p:sldId id="464" r:id="rId68"/>
    <p:sldId id="465" r:id="rId69"/>
    <p:sldId id="444" r:id="rId70"/>
    <p:sldId id="466" r:id="rId71"/>
    <p:sldId id="467" r:id="rId72"/>
    <p:sldId id="468" r:id="rId7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93" autoAdjust="0"/>
  </p:normalViewPr>
  <p:slideViewPr>
    <p:cSldViewPr>
      <p:cViewPr varScale="1">
        <p:scale>
          <a:sx n="110" d="100"/>
          <a:sy n="110" d="100"/>
        </p:scale>
        <p:origin x="126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97" d="100"/>
          <a:sy n="97" d="100"/>
        </p:scale>
        <p:origin x="-366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51;&#1080;&#1089;&#1090;%20Microsoft%20Office%20Exc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&#1051;&#1080;&#1089;&#1090;%20Microsoft%20Office%20Excel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&#1060;&#1086;&#1088;&#1084;&#1072;%20&#1076;&#1083;&#1103;%20&#1079;&#1072;&#1087;&#1086;&#1083;&#1085;&#1077;&#1085;&#1080;&#1103;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Лист2!$A$1:$A$8</c:f>
              <c:strCache>
                <c:ptCount val="8"/>
                <c:pt idx="0">
                  <c:v>СОШ №1</c:v>
                </c:pt>
                <c:pt idx="1">
                  <c:v>СОШ №2</c:v>
                </c:pt>
                <c:pt idx="2">
                  <c:v>СОШ №3</c:v>
                </c:pt>
                <c:pt idx="3">
                  <c:v>СОШ №8</c:v>
                </c:pt>
                <c:pt idx="4">
                  <c:v>СОШ №10</c:v>
                </c:pt>
                <c:pt idx="5">
                  <c:v>СОШ №11</c:v>
                </c:pt>
                <c:pt idx="6">
                  <c:v>СОШ №2</c:v>
                </c:pt>
                <c:pt idx="7">
                  <c:v>ИШИ</c:v>
                </c:pt>
              </c:strCache>
            </c:strRef>
          </c:cat>
          <c:val>
            <c:numRef>
              <c:f>Лист2!$B$1:$B$8</c:f>
              <c:numCache>
                <c:formatCode>General</c:formatCode>
                <c:ptCount val="8"/>
                <c:pt idx="0">
                  <c:v>100</c:v>
                </c:pt>
                <c:pt idx="1">
                  <c:v>99</c:v>
                </c:pt>
                <c:pt idx="2">
                  <c:v>99</c:v>
                </c:pt>
                <c:pt idx="3">
                  <c:v>100</c:v>
                </c:pt>
                <c:pt idx="4">
                  <c:v>99.1</c:v>
                </c:pt>
                <c:pt idx="5">
                  <c:v>99.7</c:v>
                </c:pt>
                <c:pt idx="6">
                  <c:v>99.7</c:v>
                </c:pt>
                <c:pt idx="7">
                  <c:v>97.8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8533440"/>
        <c:axId val="278978072"/>
      </c:barChart>
      <c:catAx>
        <c:axId val="2785334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78978072"/>
        <c:crosses val="autoZero"/>
        <c:auto val="1"/>
        <c:lblAlgn val="ctr"/>
        <c:lblOffset val="100"/>
        <c:noMultiLvlLbl val="0"/>
      </c:catAx>
      <c:valAx>
        <c:axId val="2789780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785334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0937469621852827E-2"/>
          <c:y val="2.1557405917239248E-2"/>
          <c:w val="0.93597611062506081"/>
          <c:h val="0.87765915842863973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Лист1!$G$1:$G$8</c:f>
              <c:strCache>
                <c:ptCount val="8"/>
                <c:pt idx="0">
                  <c:v>СОШ №1</c:v>
                </c:pt>
                <c:pt idx="1">
                  <c:v>СОШ №2</c:v>
                </c:pt>
                <c:pt idx="2">
                  <c:v>СОШ №3</c:v>
                </c:pt>
                <c:pt idx="3">
                  <c:v>СОШ №8</c:v>
                </c:pt>
                <c:pt idx="4">
                  <c:v>СОШ №10</c:v>
                </c:pt>
                <c:pt idx="5">
                  <c:v>СОШ №11</c:v>
                </c:pt>
                <c:pt idx="6">
                  <c:v>СОШ №2</c:v>
                </c:pt>
                <c:pt idx="7">
                  <c:v>ИШИ</c:v>
                </c:pt>
              </c:strCache>
            </c:strRef>
          </c:cat>
          <c:val>
            <c:numRef>
              <c:f>Лист1!$H$1:$H$8</c:f>
              <c:numCache>
                <c:formatCode>General</c:formatCode>
                <c:ptCount val="8"/>
                <c:pt idx="0">
                  <c:v>52</c:v>
                </c:pt>
                <c:pt idx="1">
                  <c:v>45</c:v>
                </c:pt>
                <c:pt idx="2">
                  <c:v>58</c:v>
                </c:pt>
                <c:pt idx="3">
                  <c:v>43.1</c:v>
                </c:pt>
                <c:pt idx="4">
                  <c:v>52.8</c:v>
                </c:pt>
                <c:pt idx="5">
                  <c:v>54</c:v>
                </c:pt>
                <c:pt idx="6">
                  <c:v>45</c:v>
                </c:pt>
                <c:pt idx="7">
                  <c:v>29.4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9095024"/>
        <c:axId val="279095408"/>
      </c:barChart>
      <c:catAx>
        <c:axId val="2790950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79095408"/>
        <c:crosses val="autoZero"/>
        <c:auto val="1"/>
        <c:lblAlgn val="ctr"/>
        <c:lblOffset val="100"/>
        <c:noMultiLvlLbl val="0"/>
      </c:catAx>
      <c:valAx>
        <c:axId val="2790954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7909502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FC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Лист1!$A$1:$A$2</c:f>
              <c:strCache>
                <c:ptCount val="2"/>
                <c:pt idx="0">
                  <c:v>РУССКИЙ ЯЗЫК </c:v>
                </c:pt>
                <c:pt idx="1">
                  <c:v>МАТЕМАТИКА (ПРОФИЛЬНЫЙ УРОВЕНЬ)</c:v>
                </c:pt>
              </c:strCache>
            </c:strRef>
          </c:cat>
          <c:val>
            <c:numRef>
              <c:f>Лист1!$B$1:$B$2</c:f>
              <c:numCache>
                <c:formatCode>General</c:formatCode>
                <c:ptCount val="2"/>
                <c:pt idx="0">
                  <c:v>68.5</c:v>
                </c:pt>
                <c:pt idx="1">
                  <c:v>46.1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79099808"/>
        <c:axId val="280328736"/>
      </c:barChart>
      <c:catAx>
        <c:axId val="2790998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80328736"/>
        <c:crosses val="autoZero"/>
        <c:auto val="1"/>
        <c:lblAlgn val="ctr"/>
        <c:lblOffset val="100"/>
        <c:noMultiLvlLbl val="0"/>
      </c:catAx>
      <c:valAx>
        <c:axId val="2803287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ru-RU"/>
          </a:p>
        </c:txPr>
        <c:crossAx val="2790998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     МАТЕМАТИКА </a:t>
            </a:r>
            <a:r>
              <a:rPr lang="ru-RU" dirty="0"/>
              <a:t>(БАЗОВЫЙ УРОВЕНЬ)</a:t>
            </a:r>
          </a:p>
        </c:rich>
      </c:tx>
      <c:layout>
        <c:manualLayout>
          <c:xMode val="edge"/>
          <c:yMode val="edge"/>
          <c:x val="0.21744531005988851"/>
          <c:y val="0.85385182427177764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Лист1!$A$3</c:f>
              <c:strCache>
                <c:ptCount val="1"/>
                <c:pt idx="0">
                  <c:v>МАТЕМАТИКА (БАЗОВЫЙ УРОВЕНЬ)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Лист1!$B$3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0329128"/>
        <c:axId val="280330304"/>
      </c:barChart>
      <c:catAx>
        <c:axId val="280329128"/>
        <c:scaling>
          <c:orientation val="minMax"/>
        </c:scaling>
        <c:delete val="0"/>
        <c:axPos val="b"/>
        <c:majorTickMark val="out"/>
        <c:minorTickMark val="none"/>
        <c:tickLblPos val="nextTo"/>
        <c:crossAx val="280330304"/>
        <c:crosses val="autoZero"/>
        <c:auto val="1"/>
        <c:lblAlgn val="ctr"/>
        <c:lblOffset val="100"/>
        <c:noMultiLvlLbl val="0"/>
      </c:catAx>
      <c:valAx>
        <c:axId val="280330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ru-RU"/>
          </a:p>
        </c:txPr>
        <c:crossAx val="28032912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B050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FC000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Лист2!$A$1:$A$2</c:f>
              <c:strCache>
                <c:ptCount val="2"/>
                <c:pt idx="0">
                  <c:v>РУССКИЙ ЯЗЫК</c:v>
                </c:pt>
                <c:pt idx="1">
                  <c:v>МАТЕМАТИКА</c:v>
                </c:pt>
              </c:strCache>
            </c:strRef>
          </c:cat>
          <c:val>
            <c:numRef>
              <c:f>Лист2!$B$1:$B$2</c:f>
              <c:numCache>
                <c:formatCode>General</c:formatCode>
                <c:ptCount val="2"/>
                <c:pt idx="0">
                  <c:v>4.08</c:v>
                </c:pt>
                <c:pt idx="1">
                  <c:v>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0324424"/>
        <c:axId val="280324816"/>
      </c:barChart>
      <c:catAx>
        <c:axId val="2803244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80324816"/>
        <c:crosses val="autoZero"/>
        <c:auto val="1"/>
        <c:lblAlgn val="ctr"/>
        <c:lblOffset val="100"/>
        <c:noMultiLvlLbl val="0"/>
      </c:catAx>
      <c:valAx>
        <c:axId val="2803248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 b="1"/>
            </a:pPr>
            <a:endParaRPr lang="ru-RU"/>
          </a:p>
        </c:txPr>
        <c:crossAx val="2803244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pPr>
            <a:r>
              <a:rPr lang="ru-RU" sz="1800" dirty="0" smtClean="0">
                <a:solidFill>
                  <a:srgbClr val="FF0000"/>
                </a:solidFill>
              </a:rPr>
              <a:t>ВСОШ (рейтинг</a:t>
            </a:r>
            <a:r>
              <a:rPr lang="ru-RU" sz="1800" baseline="0" dirty="0" smtClean="0">
                <a:solidFill>
                  <a:srgbClr val="FF0000"/>
                </a:solidFill>
              </a:rPr>
              <a:t> школ)</a:t>
            </a:r>
            <a:endParaRPr lang="ru-RU" sz="1800" dirty="0">
              <a:solidFill>
                <a:srgbClr val="FF0000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rgbClr val="FF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'[Форма для заполнения.xls]Лист1'!$A$1:$A$5</c:f>
              <c:strCache>
                <c:ptCount val="5"/>
                <c:pt idx="0">
                  <c:v>МКОУ СОШ 12</c:v>
                </c:pt>
                <c:pt idx="1">
                  <c:v>МКОУ СОШ №1</c:v>
                </c:pt>
                <c:pt idx="2">
                  <c:v>МКОУ СОШ №11</c:v>
                </c:pt>
                <c:pt idx="3">
                  <c:v>МКОУ СОШ №2</c:v>
                </c:pt>
                <c:pt idx="4">
                  <c:v>МКОУ СОШ №3</c:v>
                </c:pt>
              </c:strCache>
            </c:strRef>
          </c:cat>
          <c:val>
            <c:numRef>
              <c:f>'[Форма для заполнения.xls]Лист1'!$B$1:$B$5</c:f>
              <c:numCache>
                <c:formatCode>General</c:formatCode>
                <c:ptCount val="5"/>
                <c:pt idx="0">
                  <c:v>9</c:v>
                </c:pt>
                <c:pt idx="1">
                  <c:v>8</c:v>
                </c:pt>
                <c:pt idx="2">
                  <c:v>4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0327560"/>
        <c:axId val="280326776"/>
      </c:barChart>
      <c:catAx>
        <c:axId val="280327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0326776"/>
        <c:crosses val="autoZero"/>
        <c:auto val="1"/>
        <c:lblAlgn val="ctr"/>
        <c:lblOffset val="100"/>
        <c:noMultiLvlLbl val="0"/>
      </c:catAx>
      <c:valAx>
        <c:axId val="280326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0327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92D050"/>
            </a:solidFill>
          </c:spPr>
          <c:dPt>
            <c:idx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24106858170506465"/>
                  <c:y val="-0.274324839231387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2617259648099545E-2"/>
                  <c:y val="-1.24528221845433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Лист1!$A$1:$A$2</c:f>
              <c:strCache>
                <c:ptCount val="2"/>
                <c:pt idx="0">
                  <c:v>Зарегистрировано</c:v>
                </c:pt>
                <c:pt idx="1">
                  <c:v>Не зарегистрировано </c:v>
                </c:pt>
              </c:strCache>
            </c:strRef>
          </c:cat>
          <c:val>
            <c:numRef>
              <c:f>Лист1!$B$1:$B$2</c:f>
              <c:numCache>
                <c:formatCode>General</c:formatCode>
                <c:ptCount val="2"/>
                <c:pt idx="0">
                  <c:v>10675</c:v>
                </c:pt>
                <c:pt idx="1">
                  <c:v>330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69B743-26E5-48A7-908D-7CF9D03B564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AC6E9D-6347-4965-98B6-4286B6F9C20B}">
      <dgm:prSet phldrT="[Текст]" custT="1"/>
      <dgm:spPr>
        <a:solidFill>
          <a:schemeClr val="accent1">
            <a:lumMod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4000" dirty="0" smtClean="0">
              <a:latin typeface="Times New Roman" pitchFamily="18" charset="0"/>
              <a:cs typeface="Times New Roman" pitchFamily="18" charset="0"/>
            </a:rPr>
            <a:t>В 2021-2022 учебном году обучались 9174 школьника</a:t>
          </a:r>
          <a:endParaRPr lang="ru-RU" sz="4000" dirty="0">
            <a:latin typeface="Times New Roman" pitchFamily="18" charset="0"/>
            <a:cs typeface="Times New Roman" pitchFamily="18" charset="0"/>
          </a:endParaRPr>
        </a:p>
      </dgm:t>
    </dgm:pt>
    <dgm:pt modelId="{700A19E6-AD7A-4E63-BC7D-867FDA3DE5BF}" type="sibTrans" cxnId="{002D2B31-FD92-451B-9922-881081015391}">
      <dgm:prSet/>
      <dgm:spPr/>
      <dgm:t>
        <a:bodyPr/>
        <a:lstStyle/>
        <a:p>
          <a:endParaRPr lang="ru-RU"/>
        </a:p>
      </dgm:t>
    </dgm:pt>
    <dgm:pt modelId="{1C6CF2CE-5495-4FED-A137-8BE2C75BECC6}" type="parTrans" cxnId="{002D2B31-FD92-451B-9922-881081015391}">
      <dgm:prSet/>
      <dgm:spPr/>
      <dgm:t>
        <a:bodyPr/>
        <a:lstStyle/>
        <a:p>
          <a:endParaRPr lang="ru-RU"/>
        </a:p>
      </dgm:t>
    </dgm:pt>
    <dgm:pt modelId="{B53292F3-7809-4CD5-B863-842BBB3E96F3}">
      <dgm:prSet phldrT="[Текст]" custT="1"/>
      <dgm:spPr>
        <a:solidFill>
          <a:schemeClr val="accent1">
            <a:lumMod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sz="4000" dirty="0" smtClean="0">
              <a:latin typeface="Times New Roman" pitchFamily="18" charset="0"/>
              <a:cs typeface="Times New Roman" pitchFamily="18" charset="0"/>
            </a:rPr>
            <a:t>Прогнозируемая численность на 2022-2023 учебный год - 9500</a:t>
          </a:r>
          <a:endParaRPr lang="ru-RU" sz="4000" dirty="0">
            <a:latin typeface="Times New Roman" pitchFamily="18" charset="0"/>
            <a:cs typeface="Times New Roman" pitchFamily="18" charset="0"/>
          </a:endParaRPr>
        </a:p>
      </dgm:t>
    </dgm:pt>
    <dgm:pt modelId="{42B37E04-12DA-4136-B3BB-83456A416E85}" type="sibTrans" cxnId="{E427A5F6-63C4-4F9D-A4D0-B46C7733A563}">
      <dgm:prSet/>
      <dgm:spPr/>
      <dgm:t>
        <a:bodyPr/>
        <a:lstStyle/>
        <a:p>
          <a:endParaRPr lang="ru-RU"/>
        </a:p>
      </dgm:t>
    </dgm:pt>
    <dgm:pt modelId="{C33B752A-1C4A-4535-AC15-D8E977A86E85}" type="parTrans" cxnId="{E427A5F6-63C4-4F9D-A4D0-B46C7733A563}">
      <dgm:prSet/>
      <dgm:spPr/>
      <dgm:t>
        <a:bodyPr/>
        <a:lstStyle/>
        <a:p>
          <a:endParaRPr lang="ru-RU"/>
        </a:p>
      </dgm:t>
    </dgm:pt>
    <dgm:pt modelId="{DC73C68A-35E2-4B87-82B3-6EBF402A046A}" type="pres">
      <dgm:prSet presAssocID="{CB69B743-26E5-48A7-908D-7CF9D03B564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D09035-A07C-432D-9DE9-44EA85BAF9F5}" type="pres">
      <dgm:prSet presAssocID="{F8AC6E9D-6347-4965-98B6-4286B6F9C20B}" presName="parentLin" presStyleCnt="0"/>
      <dgm:spPr/>
    </dgm:pt>
    <dgm:pt modelId="{EEB75C54-24DB-4EE4-8AAC-B18C566ED50F}" type="pres">
      <dgm:prSet presAssocID="{F8AC6E9D-6347-4965-98B6-4286B6F9C20B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66153F34-D67E-457A-824D-BCB82F11FFB5}" type="pres">
      <dgm:prSet presAssocID="{F8AC6E9D-6347-4965-98B6-4286B6F9C20B}" presName="parentText" presStyleLbl="node1" presStyleIdx="0" presStyleCnt="2" custScaleX="141319" custScaleY="4994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6B8065-227B-473D-8138-6DDED6DB7F09}" type="pres">
      <dgm:prSet presAssocID="{F8AC6E9D-6347-4965-98B6-4286B6F9C20B}" presName="negativeSpace" presStyleCnt="0"/>
      <dgm:spPr/>
    </dgm:pt>
    <dgm:pt modelId="{9470AE39-EA76-4F5A-A258-141B0E5E559E}" type="pres">
      <dgm:prSet presAssocID="{F8AC6E9D-6347-4965-98B6-4286B6F9C20B}" presName="childText" presStyleLbl="conFgAcc1" presStyleIdx="0" presStyleCnt="2">
        <dgm:presLayoutVars>
          <dgm:bulletEnabled val="1"/>
        </dgm:presLayoutVars>
      </dgm:prSet>
      <dgm:spPr/>
    </dgm:pt>
    <dgm:pt modelId="{E91DC972-2A60-4E9B-BA2F-CC29A6F9ED74}" type="pres">
      <dgm:prSet presAssocID="{700A19E6-AD7A-4E63-BC7D-867FDA3DE5BF}" presName="spaceBetweenRectangles" presStyleCnt="0"/>
      <dgm:spPr/>
    </dgm:pt>
    <dgm:pt modelId="{B1265D66-C509-4229-9E80-998BF3DCB9CE}" type="pres">
      <dgm:prSet presAssocID="{B53292F3-7809-4CD5-B863-842BBB3E96F3}" presName="parentLin" presStyleCnt="0"/>
      <dgm:spPr/>
    </dgm:pt>
    <dgm:pt modelId="{BEC052E3-6CD7-4F7B-9D12-CFE9960299DD}" type="pres">
      <dgm:prSet presAssocID="{B53292F3-7809-4CD5-B863-842BBB3E96F3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DE233BA4-5D6F-4104-8315-5713900AB258}" type="pres">
      <dgm:prSet presAssocID="{B53292F3-7809-4CD5-B863-842BBB3E96F3}" presName="parentText" presStyleLbl="node1" presStyleIdx="1" presStyleCnt="2" custScaleX="142997" custScaleY="5145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B88735-9E0C-4D22-9FC6-DE1877F7AB52}" type="pres">
      <dgm:prSet presAssocID="{B53292F3-7809-4CD5-B863-842BBB3E96F3}" presName="negativeSpace" presStyleCnt="0"/>
      <dgm:spPr/>
    </dgm:pt>
    <dgm:pt modelId="{48E18F6F-DB35-4FD6-8657-38E4E900479E}" type="pres">
      <dgm:prSet presAssocID="{B53292F3-7809-4CD5-B863-842BBB3E96F3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8EF28F22-7AB3-4D1D-9181-899D08871877}" type="presOf" srcId="{B53292F3-7809-4CD5-B863-842BBB3E96F3}" destId="{DE233BA4-5D6F-4104-8315-5713900AB258}" srcOrd="1" destOrd="0" presId="urn:microsoft.com/office/officeart/2005/8/layout/list1"/>
    <dgm:cxn modelId="{002D2B31-FD92-451B-9922-881081015391}" srcId="{CB69B743-26E5-48A7-908D-7CF9D03B5645}" destId="{F8AC6E9D-6347-4965-98B6-4286B6F9C20B}" srcOrd="0" destOrd="0" parTransId="{1C6CF2CE-5495-4FED-A137-8BE2C75BECC6}" sibTransId="{700A19E6-AD7A-4E63-BC7D-867FDA3DE5BF}"/>
    <dgm:cxn modelId="{3E782786-E3AB-458D-81C8-ADABF0AC536C}" type="presOf" srcId="{B53292F3-7809-4CD5-B863-842BBB3E96F3}" destId="{BEC052E3-6CD7-4F7B-9D12-CFE9960299DD}" srcOrd="0" destOrd="0" presId="urn:microsoft.com/office/officeart/2005/8/layout/list1"/>
    <dgm:cxn modelId="{8EFB33A4-047A-46A5-AB8B-B00A300FFDB1}" type="presOf" srcId="{F8AC6E9D-6347-4965-98B6-4286B6F9C20B}" destId="{EEB75C54-24DB-4EE4-8AAC-B18C566ED50F}" srcOrd="0" destOrd="0" presId="urn:microsoft.com/office/officeart/2005/8/layout/list1"/>
    <dgm:cxn modelId="{61B40640-6645-4E44-9AC3-367D529D2741}" type="presOf" srcId="{CB69B743-26E5-48A7-908D-7CF9D03B5645}" destId="{DC73C68A-35E2-4B87-82B3-6EBF402A046A}" srcOrd="0" destOrd="0" presId="urn:microsoft.com/office/officeart/2005/8/layout/list1"/>
    <dgm:cxn modelId="{B6EC8C34-4E8E-48D1-8014-228D1F8886AE}" type="presOf" srcId="{F8AC6E9D-6347-4965-98B6-4286B6F9C20B}" destId="{66153F34-D67E-457A-824D-BCB82F11FFB5}" srcOrd="1" destOrd="0" presId="urn:microsoft.com/office/officeart/2005/8/layout/list1"/>
    <dgm:cxn modelId="{E427A5F6-63C4-4F9D-A4D0-B46C7733A563}" srcId="{CB69B743-26E5-48A7-908D-7CF9D03B5645}" destId="{B53292F3-7809-4CD5-B863-842BBB3E96F3}" srcOrd="1" destOrd="0" parTransId="{C33B752A-1C4A-4535-AC15-D8E977A86E85}" sibTransId="{42B37E04-12DA-4136-B3BB-83456A416E85}"/>
    <dgm:cxn modelId="{85492464-5D5A-4616-9612-F782B67E1329}" type="presParOf" srcId="{DC73C68A-35E2-4B87-82B3-6EBF402A046A}" destId="{BAD09035-A07C-432D-9DE9-44EA85BAF9F5}" srcOrd="0" destOrd="0" presId="urn:microsoft.com/office/officeart/2005/8/layout/list1"/>
    <dgm:cxn modelId="{18E968D2-2D70-4193-8B4F-6DC43BAEC209}" type="presParOf" srcId="{BAD09035-A07C-432D-9DE9-44EA85BAF9F5}" destId="{EEB75C54-24DB-4EE4-8AAC-B18C566ED50F}" srcOrd="0" destOrd="0" presId="urn:microsoft.com/office/officeart/2005/8/layout/list1"/>
    <dgm:cxn modelId="{492E7DDE-5601-434F-880C-749195C998CF}" type="presParOf" srcId="{BAD09035-A07C-432D-9DE9-44EA85BAF9F5}" destId="{66153F34-D67E-457A-824D-BCB82F11FFB5}" srcOrd="1" destOrd="0" presId="urn:microsoft.com/office/officeart/2005/8/layout/list1"/>
    <dgm:cxn modelId="{68F68040-91F8-4091-86EE-57907BD21404}" type="presParOf" srcId="{DC73C68A-35E2-4B87-82B3-6EBF402A046A}" destId="{356B8065-227B-473D-8138-6DDED6DB7F09}" srcOrd="1" destOrd="0" presId="urn:microsoft.com/office/officeart/2005/8/layout/list1"/>
    <dgm:cxn modelId="{1CFB1E9D-3653-4FE1-A6E6-5F4D3268695C}" type="presParOf" srcId="{DC73C68A-35E2-4B87-82B3-6EBF402A046A}" destId="{9470AE39-EA76-4F5A-A258-141B0E5E559E}" srcOrd="2" destOrd="0" presId="urn:microsoft.com/office/officeart/2005/8/layout/list1"/>
    <dgm:cxn modelId="{796A0922-6CD4-4A3E-81E0-18A6A4440A42}" type="presParOf" srcId="{DC73C68A-35E2-4B87-82B3-6EBF402A046A}" destId="{E91DC972-2A60-4E9B-BA2F-CC29A6F9ED74}" srcOrd="3" destOrd="0" presId="urn:microsoft.com/office/officeart/2005/8/layout/list1"/>
    <dgm:cxn modelId="{7B0D21F4-E987-44F4-AC6D-B0FE804F9A49}" type="presParOf" srcId="{DC73C68A-35E2-4B87-82B3-6EBF402A046A}" destId="{B1265D66-C509-4229-9E80-998BF3DCB9CE}" srcOrd="4" destOrd="0" presId="urn:microsoft.com/office/officeart/2005/8/layout/list1"/>
    <dgm:cxn modelId="{12D99348-755C-4782-992D-168D65AD7409}" type="presParOf" srcId="{B1265D66-C509-4229-9E80-998BF3DCB9CE}" destId="{BEC052E3-6CD7-4F7B-9D12-CFE9960299DD}" srcOrd="0" destOrd="0" presId="urn:microsoft.com/office/officeart/2005/8/layout/list1"/>
    <dgm:cxn modelId="{2F0B048C-C41F-49AF-B24A-8B25DDA5A0BE}" type="presParOf" srcId="{B1265D66-C509-4229-9E80-998BF3DCB9CE}" destId="{DE233BA4-5D6F-4104-8315-5713900AB258}" srcOrd="1" destOrd="0" presId="urn:microsoft.com/office/officeart/2005/8/layout/list1"/>
    <dgm:cxn modelId="{345D5162-3845-4B05-B688-024CD2B5DA6E}" type="presParOf" srcId="{DC73C68A-35E2-4B87-82B3-6EBF402A046A}" destId="{E1B88735-9E0C-4D22-9FC6-DE1877F7AB52}" srcOrd="5" destOrd="0" presId="urn:microsoft.com/office/officeart/2005/8/layout/list1"/>
    <dgm:cxn modelId="{6592938F-7574-4B86-833A-1E6DE8D14587}" type="presParOf" srcId="{DC73C68A-35E2-4B87-82B3-6EBF402A046A}" destId="{48E18F6F-DB35-4FD6-8657-38E4E900479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846E1D-01E7-49E4-9EC4-8C60399A005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DFC595A-244F-4B4B-8542-9EF5C785778A}">
      <dgm:prSet phldrT="[Текст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/>
            <a:t>Тотальный диктант </a:t>
          </a:r>
        </a:p>
        <a:p>
          <a:r>
            <a:rPr lang="ru-RU" dirty="0" smtClean="0"/>
            <a:t>350 человек</a:t>
          </a:r>
          <a:endParaRPr lang="ru-RU" dirty="0"/>
        </a:p>
      </dgm:t>
    </dgm:pt>
    <dgm:pt modelId="{4C58E872-1447-41F5-BF32-C49E77D7D5D5}" type="parTrans" cxnId="{121307FE-C691-49DB-8640-EA5959BC39A6}">
      <dgm:prSet/>
      <dgm:spPr/>
      <dgm:t>
        <a:bodyPr/>
        <a:lstStyle/>
        <a:p>
          <a:endParaRPr lang="ru-RU"/>
        </a:p>
      </dgm:t>
    </dgm:pt>
    <dgm:pt modelId="{A35C7955-B684-4608-8E40-8EA849212310}" type="sibTrans" cxnId="{121307FE-C691-49DB-8640-EA5959BC39A6}">
      <dgm:prSet/>
      <dgm:spPr/>
      <dgm:t>
        <a:bodyPr/>
        <a:lstStyle/>
        <a:p>
          <a:endParaRPr lang="ru-RU"/>
        </a:p>
      </dgm:t>
    </dgm:pt>
    <dgm:pt modelId="{6F1FA773-E3B8-40E8-B3D1-C63C47C36485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dirty="0" smtClean="0"/>
            <a:t>«Билет в будущее»</a:t>
          </a:r>
        </a:p>
        <a:p>
          <a:r>
            <a:rPr lang="ru-RU" dirty="0" smtClean="0"/>
            <a:t>430 человек</a:t>
          </a:r>
          <a:endParaRPr lang="ru-RU" dirty="0"/>
        </a:p>
      </dgm:t>
    </dgm:pt>
    <dgm:pt modelId="{93E5A916-8DE4-465A-B8C2-B07990C50E1A}" type="parTrans" cxnId="{29E895F2-4FD3-484E-9655-21537B00F338}">
      <dgm:prSet/>
      <dgm:spPr/>
      <dgm:t>
        <a:bodyPr/>
        <a:lstStyle/>
        <a:p>
          <a:endParaRPr lang="ru-RU"/>
        </a:p>
      </dgm:t>
    </dgm:pt>
    <dgm:pt modelId="{CB6E74D4-EEF4-4637-89AC-A5BD1E775DD0}" type="sibTrans" cxnId="{29E895F2-4FD3-484E-9655-21537B00F338}">
      <dgm:prSet/>
      <dgm:spPr/>
      <dgm:t>
        <a:bodyPr/>
        <a:lstStyle/>
        <a:p>
          <a:endParaRPr lang="ru-RU"/>
        </a:p>
      </dgm:t>
    </dgm:pt>
    <dgm:pt modelId="{E1615661-A9E7-453D-AB05-47497886342C}">
      <dgm:prSet phldrT="[Текст]"/>
      <dgm:spPr/>
      <dgm:t>
        <a:bodyPr/>
        <a:lstStyle/>
        <a:p>
          <a:r>
            <a:rPr lang="ru-RU" dirty="0" smtClean="0"/>
            <a:t>«Живая классика»</a:t>
          </a:r>
        </a:p>
        <a:p>
          <a:r>
            <a:rPr lang="ru-RU" dirty="0" smtClean="0"/>
            <a:t>23 человека</a:t>
          </a:r>
          <a:endParaRPr lang="ru-RU" dirty="0"/>
        </a:p>
      </dgm:t>
    </dgm:pt>
    <dgm:pt modelId="{A4CFD80A-ED3A-4211-A303-A376DBB9166B}" type="parTrans" cxnId="{DA85314F-2D48-4671-8E67-3ADBF52257C6}">
      <dgm:prSet/>
      <dgm:spPr/>
      <dgm:t>
        <a:bodyPr/>
        <a:lstStyle/>
        <a:p>
          <a:endParaRPr lang="ru-RU"/>
        </a:p>
      </dgm:t>
    </dgm:pt>
    <dgm:pt modelId="{96095D2D-1F69-4B90-AE31-E6BF9F1D0E18}" type="sibTrans" cxnId="{DA85314F-2D48-4671-8E67-3ADBF52257C6}">
      <dgm:prSet/>
      <dgm:spPr/>
      <dgm:t>
        <a:bodyPr/>
        <a:lstStyle/>
        <a:p>
          <a:endParaRPr lang="ru-RU"/>
        </a:p>
      </dgm:t>
    </dgm:pt>
    <dgm:pt modelId="{F439944D-6276-4750-83C2-78695336A5E4}" type="pres">
      <dgm:prSet presAssocID="{B6846E1D-01E7-49E4-9EC4-8C60399A005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972FC9-6D2A-418B-9B5C-B95B847D6135}" type="pres">
      <dgm:prSet presAssocID="{FDFC595A-244F-4B4B-8542-9EF5C785778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00582E-DB6E-4FF4-885E-2AABBE9C19A1}" type="pres">
      <dgm:prSet presAssocID="{A35C7955-B684-4608-8E40-8EA849212310}" presName="sibTrans" presStyleCnt="0"/>
      <dgm:spPr/>
    </dgm:pt>
    <dgm:pt modelId="{85487DB9-09BC-4DC7-8D7C-B5AEC07E0DDD}" type="pres">
      <dgm:prSet presAssocID="{6F1FA773-E3B8-40E8-B3D1-C63C47C3648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584DB-3526-4D21-B679-FB6F7E32CD4A}" type="pres">
      <dgm:prSet presAssocID="{CB6E74D4-EEF4-4637-89AC-A5BD1E775DD0}" presName="sibTrans" presStyleCnt="0"/>
      <dgm:spPr/>
    </dgm:pt>
    <dgm:pt modelId="{63982BBF-4DAC-4371-90C1-741A7BBB76B7}" type="pres">
      <dgm:prSet presAssocID="{E1615661-A9E7-453D-AB05-47497886342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99DC57-ED22-4DFC-9F31-CCCBADC6FC9D}" type="presOf" srcId="{B6846E1D-01E7-49E4-9EC4-8C60399A0051}" destId="{F439944D-6276-4750-83C2-78695336A5E4}" srcOrd="0" destOrd="0" presId="urn:microsoft.com/office/officeart/2005/8/layout/default"/>
    <dgm:cxn modelId="{DA85314F-2D48-4671-8E67-3ADBF52257C6}" srcId="{B6846E1D-01E7-49E4-9EC4-8C60399A0051}" destId="{E1615661-A9E7-453D-AB05-47497886342C}" srcOrd="2" destOrd="0" parTransId="{A4CFD80A-ED3A-4211-A303-A376DBB9166B}" sibTransId="{96095D2D-1F69-4B90-AE31-E6BF9F1D0E18}"/>
    <dgm:cxn modelId="{B1083AD5-F8D5-4DA2-8629-41471A2DD16C}" type="presOf" srcId="{E1615661-A9E7-453D-AB05-47497886342C}" destId="{63982BBF-4DAC-4371-90C1-741A7BBB76B7}" srcOrd="0" destOrd="0" presId="urn:microsoft.com/office/officeart/2005/8/layout/default"/>
    <dgm:cxn modelId="{121307FE-C691-49DB-8640-EA5959BC39A6}" srcId="{B6846E1D-01E7-49E4-9EC4-8C60399A0051}" destId="{FDFC595A-244F-4B4B-8542-9EF5C785778A}" srcOrd="0" destOrd="0" parTransId="{4C58E872-1447-41F5-BF32-C49E77D7D5D5}" sibTransId="{A35C7955-B684-4608-8E40-8EA849212310}"/>
    <dgm:cxn modelId="{CF382743-F511-4782-AA18-95C55F4FEB2A}" type="presOf" srcId="{FDFC595A-244F-4B4B-8542-9EF5C785778A}" destId="{12972FC9-6D2A-418B-9B5C-B95B847D6135}" srcOrd="0" destOrd="0" presId="urn:microsoft.com/office/officeart/2005/8/layout/default"/>
    <dgm:cxn modelId="{98C0B087-AF85-419F-86AA-8C842D844DA3}" type="presOf" srcId="{6F1FA773-E3B8-40E8-B3D1-C63C47C36485}" destId="{85487DB9-09BC-4DC7-8D7C-B5AEC07E0DDD}" srcOrd="0" destOrd="0" presId="urn:microsoft.com/office/officeart/2005/8/layout/default"/>
    <dgm:cxn modelId="{29E895F2-4FD3-484E-9655-21537B00F338}" srcId="{B6846E1D-01E7-49E4-9EC4-8C60399A0051}" destId="{6F1FA773-E3B8-40E8-B3D1-C63C47C36485}" srcOrd="1" destOrd="0" parTransId="{93E5A916-8DE4-465A-B8C2-B07990C50E1A}" sibTransId="{CB6E74D4-EEF4-4637-89AC-A5BD1E775DD0}"/>
    <dgm:cxn modelId="{A7C60AE1-F7DD-4C43-9C8E-1569CC379981}" type="presParOf" srcId="{F439944D-6276-4750-83C2-78695336A5E4}" destId="{12972FC9-6D2A-418B-9B5C-B95B847D6135}" srcOrd="0" destOrd="0" presId="urn:microsoft.com/office/officeart/2005/8/layout/default"/>
    <dgm:cxn modelId="{05CA81D4-7928-4B17-B0C1-BE1F79B85636}" type="presParOf" srcId="{F439944D-6276-4750-83C2-78695336A5E4}" destId="{9400582E-DB6E-4FF4-885E-2AABBE9C19A1}" srcOrd="1" destOrd="0" presId="urn:microsoft.com/office/officeart/2005/8/layout/default"/>
    <dgm:cxn modelId="{B541FB86-9CD3-4F48-83A6-56191552F4A3}" type="presParOf" srcId="{F439944D-6276-4750-83C2-78695336A5E4}" destId="{85487DB9-09BC-4DC7-8D7C-B5AEC07E0DDD}" srcOrd="2" destOrd="0" presId="urn:microsoft.com/office/officeart/2005/8/layout/default"/>
    <dgm:cxn modelId="{351C50E8-6911-4041-921A-A50F999AF55F}" type="presParOf" srcId="{F439944D-6276-4750-83C2-78695336A5E4}" destId="{A84584DB-3526-4D21-B679-FB6F7E32CD4A}" srcOrd="3" destOrd="0" presId="urn:microsoft.com/office/officeart/2005/8/layout/default"/>
    <dgm:cxn modelId="{342983A2-B419-4BE0-96B7-7CA5ECB23B1E}" type="presParOf" srcId="{F439944D-6276-4750-83C2-78695336A5E4}" destId="{63982BBF-4DAC-4371-90C1-741A7BBB76B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F256B4-ED82-49EA-8C24-A5C3D16E39D7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BDD7F-F628-4CE2-871D-4424090529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2103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8F3F8D-E85D-46EC-AB3D-CC75DE04C67F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9DD032-1FA0-42FF-967D-05EBEB5D49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962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9DD032-1FA0-42FF-967D-05EBEB5D49A4}" type="slidenum">
              <a:rPr lang="ru-RU" smtClean="0"/>
              <a:pPr/>
              <a:t>60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388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hyperlink" Target="https://t.me/domdetskogotvorchestva/737" TargetMode="Externa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Августовская педагогическая конференция работников образования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городского округа   «город Избербаш» -  2022г.</a:t>
            </a:r>
          </a:p>
          <a:p>
            <a:pPr>
              <a:buNone/>
            </a:pPr>
            <a:r>
              <a:rPr lang="ru-RU" sz="26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600" b="1" i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endParaRPr lang="ru-RU" sz="2600" b="1" i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«Механизмы, пути и способы создания единого образовательного пространства в городском округе «город Избербаш»".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МИНИСТЕРСТВО ОБРАЗОВАНИЯ И НАУКИ  РД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" name="Rectangle 79"/>
          <p:cNvSpPr txBox="1">
            <a:spLocks noChangeArrowheads="1"/>
          </p:cNvSpPr>
          <p:nvPr/>
        </p:nvSpPr>
        <p:spPr>
          <a:xfrm>
            <a:off x="468313" y="1196975"/>
            <a:ext cx="8424862" cy="3024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400" b="1" i="1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5" name="Рисунок 2" descr="Dagest1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142875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620688"/>
            <a:ext cx="1143008" cy="615384"/>
          </a:xfrm>
          <a:prstGeom prst="round2DiagRect">
            <a:avLst>
              <a:gd name="adj1" fmla="val 16667"/>
              <a:gd name="adj2" fmla="val 0"/>
            </a:avLst>
          </a:prstGeom>
          <a:ln w="25400" cap="sq">
            <a:gradFill>
              <a:gsLst>
                <a:gs pos="0">
                  <a:schemeClr val="bg1"/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6" y="4603252"/>
            <a:ext cx="9095888" cy="22189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3573016"/>
            <a:ext cx="8229600" cy="243427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i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«От </a:t>
            </a:r>
            <a:r>
              <a:rPr lang="ru-RU" sz="32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 к решению – ключевые ориентиры развития муниципальной </a:t>
            </a:r>
          </a:p>
          <a:p>
            <a:pPr algn="ctr">
              <a:buNone/>
            </a:pPr>
            <a:r>
              <a:rPr lang="ru-RU" sz="3200" b="1" i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   системы </a:t>
            </a:r>
            <a:r>
              <a:rPr lang="ru-RU" sz="3200" b="1" i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образования.»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Доклад начальника Управления образованием г. Избербаш Магомедовой </a:t>
            </a:r>
            <a:r>
              <a:rPr lang="ru-RU" dirty="0" err="1" smtClean="0">
                <a:solidFill>
                  <a:srgbClr val="FF0000"/>
                </a:solidFill>
              </a:rPr>
              <a:t>Зульфии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Идрисовны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395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251520" y="1988839"/>
            <a:ext cx="8672135" cy="1224136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 реализации национального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 «Образование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»»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17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fld id="{715CE309-6DE4-4C9E-BB78-7482A473CD75}" type="slidenum">
              <a:rPr lang="ru-RU" smtClean="0"/>
              <a:pPr/>
              <a:t>3</a:t>
            </a:fld>
            <a:endParaRPr lang="ru-RU" dirty="0" smtClean="0"/>
          </a:p>
        </p:txBody>
      </p:sp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475656" y="467980"/>
            <a:ext cx="5915000" cy="15208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rgbClr val="FF0000"/>
                </a:solidFill>
                <a:latin typeface="Arial Black" pitchFamily="34" charset="0"/>
              </a:rPr>
              <a:t>Указ </a:t>
            </a:r>
            <a:r>
              <a:rPr lang="ru-RU" sz="2700" b="1" dirty="0" err="1" smtClean="0">
                <a:solidFill>
                  <a:srgbClr val="FF0000"/>
                </a:solidFill>
                <a:latin typeface="Arial Black" pitchFamily="34" charset="0"/>
              </a:rPr>
              <a:t>В.В.Путина</a:t>
            </a:r>
            <a:r>
              <a:rPr lang="ru-RU" sz="2700" dirty="0" smtClean="0">
                <a:solidFill>
                  <a:srgbClr val="FF0000"/>
                </a:solidFill>
                <a:latin typeface="Arial Black" pitchFamily="34" charset="0"/>
              </a:rPr>
              <a:t>, </a:t>
            </a:r>
            <a:r>
              <a:rPr lang="ru-RU" sz="2000" dirty="0" smtClean="0">
                <a:solidFill>
                  <a:srgbClr val="FF0000"/>
                </a:solidFill>
              </a:rPr>
              <a:t>Президента </a:t>
            </a:r>
            <a:r>
              <a:rPr lang="ru-RU" sz="2000" dirty="0">
                <a:solidFill>
                  <a:srgbClr val="FF0000"/>
                </a:solidFill>
              </a:rPr>
              <a:t>Российской Федерации от 21 июля 2020 года </a:t>
            </a:r>
            <a:r>
              <a:rPr lang="ru-RU" sz="2000" dirty="0" smtClean="0">
                <a:solidFill>
                  <a:srgbClr val="FF0000"/>
                </a:solidFill>
              </a:rPr>
              <a:t/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 smtClean="0">
                <a:solidFill>
                  <a:srgbClr val="FF0000"/>
                </a:solidFill>
              </a:rPr>
              <a:t>№ </a:t>
            </a:r>
            <a:r>
              <a:rPr lang="ru-RU" sz="2000" dirty="0">
                <a:solidFill>
                  <a:srgbClr val="FF0000"/>
                </a:solidFill>
              </a:rPr>
              <a:t>474 «О национальных целях развития Российской Федерации на период до 2030 года»</a:t>
            </a:r>
            <a:r>
              <a:rPr lang="ru-RU" sz="3200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ru-RU" sz="3200" dirty="0">
                <a:solidFill>
                  <a:srgbClr val="FFFF00"/>
                </a:solidFill>
                <a:latin typeface="Arial Black" pitchFamily="34" charset="0"/>
              </a:rPr>
            </a:br>
            <a:endParaRPr lang="ru-RU" sz="3200" b="1" dirty="0" smtClean="0">
              <a:latin typeface="Arial Black" pitchFamily="34" charset="0"/>
            </a:endParaRPr>
          </a:p>
        </p:txBody>
      </p:sp>
      <p:sp>
        <p:nvSpPr>
          <p:cNvPr id="2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7786688" y="6286500"/>
            <a:ext cx="411162" cy="323850"/>
          </a:xfrm>
          <a:prstGeom prst="actionButtonBackPrevious">
            <a:avLst/>
          </a:prstGeom>
          <a:gradFill rotWithShape="0">
            <a:gsLst>
              <a:gs pos="0">
                <a:srgbClr val="FFFFFF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pic>
        <p:nvPicPr>
          <p:cNvPr id="1026" name="Picture 2" descr="https://ic.pics.livejournal.com/otkritayagazeta/84225070/558626/558626_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39309"/>
            <a:ext cx="8011924" cy="374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71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740080" cy="864096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dirty="0"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72336" y="20825"/>
            <a:ext cx="319546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Министр просвещения Сергей Кравцов отметил, что </a:t>
            </a:r>
            <a:r>
              <a:rPr lang="ru-RU" sz="2000" dirty="0" err="1">
                <a:solidFill>
                  <a:schemeClr val="bg1"/>
                </a:solidFill>
              </a:rPr>
              <a:t>предверии</a:t>
            </a:r>
            <a:r>
              <a:rPr lang="ru-RU" sz="2000" dirty="0">
                <a:solidFill>
                  <a:schemeClr val="bg1"/>
                </a:solidFill>
              </a:rPr>
              <a:t> наступающего 2023 года,  Года «Педагога и  наставника» мы будем работать над укреплением престижа педагогической профессии. Главной задачей будет создание таких условий, чтобы учителя, наставники пользовались уважением в обществе.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/>
          <p:cNvSpPr>
            <a:spLocks noGrp="1"/>
          </p:cNvSpPr>
          <p:nvPr>
            <p:ph idx="1"/>
          </p:nvPr>
        </p:nvSpPr>
        <p:spPr>
          <a:xfrm>
            <a:off x="0" y="500063"/>
            <a:ext cx="9001125" cy="6500812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8210" name="Номер слайда 10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/>
          </a:bodyPr>
          <a:lstStyle/>
          <a:p>
            <a:fld id="{FD4BA0FA-D1CF-4319-A0BC-F688A1350FE1}" type="slidenum">
              <a:rPr lang="ru-RU" smtClean="0"/>
              <a:pPr/>
              <a:t>5</a:t>
            </a:fld>
            <a:endParaRPr lang="ru-RU" dirty="0" smtClean="0"/>
          </a:p>
        </p:txBody>
      </p:sp>
      <p:sp>
        <p:nvSpPr>
          <p:cNvPr id="4" name="AutoShape 2"/>
          <p:cNvSpPr>
            <a:spLocks noChangeArrowheads="1"/>
          </p:cNvSpPr>
          <p:nvPr/>
        </p:nvSpPr>
        <p:spPr bwMode="auto">
          <a:xfrm>
            <a:off x="2000232" y="332656"/>
            <a:ext cx="4714908" cy="2381964"/>
          </a:xfrm>
          <a:prstGeom prst="roundRect">
            <a:avLst>
              <a:gd name="adj" fmla="val 50000"/>
            </a:avLst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solidFill>
                  <a:srgbClr val="FF0000"/>
                </a:solidFill>
              </a:rPr>
              <a:t>В г.Избербаш    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FF0000"/>
                </a:solidFill>
              </a:rPr>
              <a:t>20  </a:t>
            </a:r>
          </a:p>
          <a:p>
            <a:pPr algn="ctr">
              <a:defRPr/>
            </a:pPr>
            <a:r>
              <a:rPr lang="ru-RU" sz="3600" b="1" dirty="0" smtClean="0">
                <a:solidFill>
                  <a:srgbClr val="FF0000"/>
                </a:solidFill>
              </a:rPr>
              <a:t>образовательных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rgbClr val="FF0000"/>
                </a:solidFill>
              </a:rPr>
              <a:t>организаций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rot="16200000" flipH="1">
            <a:off x="5819775" y="2967038"/>
            <a:ext cx="1443038" cy="938212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>
            <a:off x="3641725" y="3500438"/>
            <a:ext cx="1430337" cy="1588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3"/>
          <p:cNvSpPr>
            <a:spLocks noChangeArrowheads="1"/>
          </p:cNvSpPr>
          <p:nvPr/>
        </p:nvSpPr>
        <p:spPr bwMode="auto">
          <a:xfrm>
            <a:off x="6011863" y="4216404"/>
            <a:ext cx="2520950" cy="1512887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000" b="1" dirty="0">
                <a:solidFill>
                  <a:srgbClr val="FF0000"/>
                </a:solidFill>
              </a:rPr>
              <a:t>1 УДО</a:t>
            </a:r>
          </a:p>
        </p:txBody>
      </p:sp>
      <p:sp>
        <p:nvSpPr>
          <p:cNvPr id="8" name="Oval 3"/>
          <p:cNvSpPr>
            <a:spLocks noChangeArrowheads="1"/>
          </p:cNvSpPr>
          <p:nvPr/>
        </p:nvSpPr>
        <p:spPr bwMode="auto">
          <a:xfrm>
            <a:off x="2987675" y="4289429"/>
            <a:ext cx="2592388" cy="15113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000" b="1" dirty="0">
                <a:solidFill>
                  <a:srgbClr val="FF0000"/>
                </a:solidFill>
              </a:rPr>
              <a:t>11 ДОУ</a:t>
            </a:r>
          </a:p>
        </p:txBody>
      </p:sp>
      <p:sp>
        <p:nvSpPr>
          <p:cNvPr id="9" name="Oval 3"/>
          <p:cNvSpPr>
            <a:spLocks noChangeArrowheads="1"/>
          </p:cNvSpPr>
          <p:nvPr/>
        </p:nvSpPr>
        <p:spPr bwMode="auto">
          <a:xfrm>
            <a:off x="214282" y="4214818"/>
            <a:ext cx="2555875" cy="15113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000" b="1" dirty="0">
                <a:solidFill>
                  <a:srgbClr val="FF0000"/>
                </a:solidFill>
              </a:rPr>
              <a:t>8 СОШ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>
            <a:off x="1385888" y="2971800"/>
            <a:ext cx="1443038" cy="928687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11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7643813" y="6215063"/>
            <a:ext cx="411162" cy="323850"/>
          </a:xfrm>
          <a:prstGeom prst="actionButtonBackPrevious">
            <a:avLst/>
          </a:prstGeom>
          <a:gradFill rotWithShape="0">
            <a:gsLst>
              <a:gs pos="0">
                <a:srgbClr val="FFFFFF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6CB4B7-7B4A-4434-9E2F-4C07A0703E8B}" type="slidenum">
              <a:rPr lang="ru-RU"/>
              <a:pPr>
                <a:defRPr/>
              </a:pPr>
              <a:t>6</a:t>
            </a:fld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71500" y="332656"/>
            <a:ext cx="7643813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Информация о сети МКДОУ г.Избербаш.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---------------------------------------------------------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городе функционирует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 детских садов.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них: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МКДОУ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 1   МБДОУ (с марта 2020г)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Проектная мощность 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1995 мест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Группы скомплектованы по одновозрастному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принципу 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Всего функционирует 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80 групп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них:                          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 16 (до 3 лет)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-   64 ( от 3-7 лет)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Посещают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2644 воспитанников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них с ОВЗ                 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74 воспитанников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284A1E-04D2-4993-AED4-8042D3F33EAB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785813" y="620688"/>
            <a:ext cx="7572375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Режим работы дошкольных образовательных типовых  учреждений организован: </a:t>
            </a:r>
          </a:p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----------------------------------------------------------------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 12-ти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часовым пребыванием воспитанников;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 дневной рабочей неделей;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4-х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разовым сбалансированным, полноценным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питанием</a:t>
            </a:r>
          </a:p>
          <a:p>
            <a:pPr>
              <a:buFontTx/>
              <a:buChar char="-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функционированием 11 консультационных пунктов.</a:t>
            </a: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27220FF8-45A7-4368-87AD-2C859F19ABE4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284984"/>
            <a:ext cx="4217356" cy="3096344"/>
          </a:xfrm>
          <a:prstGeom prst="rect">
            <a:avLst/>
          </a:prstGeom>
        </p:spPr>
      </p:pic>
      <p:pic>
        <p:nvPicPr>
          <p:cNvPr id="7" name="Рисунок 6" descr="B26BB65B-CB37-44D5-99D9-C30D4CA6BC0B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284984"/>
            <a:ext cx="4104456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074CCBA-14BC-4093-9FEC-700DB089CFB3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9219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7715250" y="6286500"/>
            <a:ext cx="411163" cy="323850"/>
          </a:xfrm>
          <a:prstGeom prst="actionButtonBackPrevious">
            <a:avLst/>
          </a:prstGeom>
          <a:gradFill rotWithShape="0">
            <a:gsLst>
              <a:gs pos="0">
                <a:srgbClr val="FFFFFF"/>
              </a:gs>
              <a:gs pos="100000">
                <a:srgbClr val="FFFF00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2" name="Прямоугольник 5"/>
          <p:cNvSpPr>
            <a:spLocks noChangeArrowheads="1"/>
          </p:cNvSpPr>
          <p:nvPr/>
        </p:nvSpPr>
        <p:spPr bwMode="auto">
          <a:xfrm>
            <a:off x="539750" y="404813"/>
            <a:ext cx="8424863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Arial Black" pitchFamily="34" charset="0"/>
              </a:rPr>
              <a:t>В 2022 году запланировано открытие 3 новых детских садов</a:t>
            </a:r>
            <a:endParaRPr lang="ru-RU" sz="3200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ru-RU" dirty="0"/>
              <a:t>       </a:t>
            </a:r>
          </a:p>
        </p:txBody>
      </p:sp>
      <p:pic>
        <p:nvPicPr>
          <p:cNvPr id="7" name="Рисунок 6" descr="WhatsApp Image 2022-08-22 at 11.56.47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484784"/>
            <a:ext cx="4128459" cy="3960440"/>
          </a:xfrm>
          <a:prstGeom prst="rect">
            <a:avLst/>
          </a:prstGeom>
        </p:spPr>
      </p:pic>
      <p:pic>
        <p:nvPicPr>
          <p:cNvPr id="8" name="Рисунок 7" descr="WhatsApp Image 2022-08-22 at 11.55.0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780928"/>
            <a:ext cx="4860032" cy="4077072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CCCCA5-7D68-4812-A231-C43B573A5863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1143000" y="1143000"/>
            <a:ext cx="80010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Руководителей ДОУ-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человек с высшим образованием.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Заместителей руководителей по ВМР и методистов -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человек.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высшим образованием –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человек.</a:t>
            </a:r>
          </a:p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 средним специальным образованием -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человека.</a:t>
            </a:r>
          </a:p>
          <a:p>
            <a:r>
              <a:rPr lang="ru-RU" sz="2400" b="1" dirty="0">
                <a:solidFill>
                  <a:srgbClr val="002060"/>
                </a:solidFill>
                <a:latin typeface="Constantia" pitchFamily="18" charset="0"/>
              </a:rPr>
              <a:t>Общее количество педагогов –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195</a:t>
            </a:r>
            <a:r>
              <a:rPr lang="ru-RU" sz="2400" b="1" dirty="0">
                <a:solidFill>
                  <a:srgbClr val="002060"/>
                </a:solidFill>
                <a:latin typeface="Constantia" pitchFamily="18" charset="0"/>
              </a:rPr>
              <a:t> человек.</a:t>
            </a:r>
            <a:endParaRPr lang="ru-RU" sz="2400" dirty="0">
              <a:solidFill>
                <a:srgbClr val="FF0000"/>
              </a:solidFill>
              <a:latin typeface="Constant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400" dirty="0">
                <a:latin typeface="Constantia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Высшая квалификационная категория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педагогов.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Первая квалификационная категория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педагогов.</a:t>
            </a:r>
          </a:p>
          <a:p>
            <a:endParaRPr lang="ru-RU" b="1" dirty="0">
              <a:solidFill>
                <a:srgbClr val="00206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Изображение 2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2420888"/>
            <a:ext cx="7344816" cy="367240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76672"/>
            <a:ext cx="8100392" cy="201622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КАПИТАЛЬНЫЙ РЕМОНТ В 2022 ГОДУ БУДЕТ ПРОВОДИТЬСЯ В МКДОУ «ДЕТСКИЙ САД №10»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ВОСПИТАТЕЛЬ ГОДА – 2022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df65cac0-9791-4258-ade6-53c0cdb3319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196752"/>
            <a:ext cx="4248472" cy="3384376"/>
          </a:xfrm>
          <a:prstGeom prst="rect">
            <a:avLst/>
          </a:prstGeom>
        </p:spPr>
      </p:pic>
      <p:pic>
        <p:nvPicPr>
          <p:cNvPr id="5" name="Рисунок 4" descr="image-22-08-22-02-28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545632"/>
            <a:ext cx="4621238" cy="33123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99992" y="1268760"/>
            <a:ext cx="40324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Махмудова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Асият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Мусаевна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941168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МКДОУ «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ЦРР-Детский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сад №12»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</a:t>
            </a:r>
            <a:r>
              <a:rPr lang="ru-RU" dirty="0" smtClean="0"/>
              <a:t>ворческий </a:t>
            </a:r>
            <a:r>
              <a:rPr lang="ru-RU" dirty="0"/>
              <a:t>коллектив  МКДОУ «Детский сад №10»,  занял 1 место в номинации «Театрализованная постановка</a:t>
            </a:r>
            <a:r>
              <a:rPr lang="ru-RU" dirty="0" smtClean="0"/>
              <a:t>» 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«Наследники Победы – 2022»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9" y="3067012"/>
            <a:ext cx="3012769" cy="22437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219" y="3027134"/>
            <a:ext cx="3450015" cy="22703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685" y="3901670"/>
            <a:ext cx="2271726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9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796598690_0 42 800 492_1920x0_80_0_0_23c5ad8294974af141f60289d928aec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204864"/>
            <a:ext cx="9144000" cy="465313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8582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Качественное и эффективное образование –это инвестиция в будущее Дагестана, России.</a:t>
            </a:r>
            <a:br>
              <a:rPr lang="ru-RU" dirty="0" smtClean="0"/>
            </a:br>
            <a:r>
              <a:rPr lang="ru-RU" dirty="0" smtClean="0"/>
              <a:t>С.А.Меликов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/>
          <a:lstStyle/>
          <a:p>
            <a:r>
              <a:rPr lang="ru-RU" sz="3200" dirty="0"/>
              <a:t>В школах работают </a:t>
            </a:r>
            <a:r>
              <a:rPr lang="ru-RU" sz="3200" dirty="0">
                <a:solidFill>
                  <a:srgbClr val="FF0000"/>
                </a:solidFill>
              </a:rPr>
              <a:t>582</a:t>
            </a:r>
            <a:r>
              <a:rPr lang="ru-RU" sz="3200" dirty="0"/>
              <a:t> педагога. </a:t>
            </a:r>
          </a:p>
          <a:p>
            <a:r>
              <a:rPr lang="ru-RU" sz="3200" dirty="0"/>
              <a:t>Курсы повышения квалификации в школах города прошли </a:t>
            </a:r>
            <a:r>
              <a:rPr lang="ru-RU" sz="3200" dirty="0">
                <a:solidFill>
                  <a:srgbClr val="FF0000"/>
                </a:solidFill>
              </a:rPr>
              <a:t>318</a:t>
            </a:r>
            <a:r>
              <a:rPr lang="ru-RU" sz="3200" dirty="0"/>
              <a:t>  педагогов. </a:t>
            </a:r>
          </a:p>
          <a:p>
            <a:r>
              <a:rPr lang="ru-RU" sz="3200" dirty="0"/>
              <a:t>Высшую категорию имеют</a:t>
            </a:r>
            <a:r>
              <a:rPr lang="ru-RU" sz="3200" dirty="0">
                <a:solidFill>
                  <a:srgbClr val="FF0000"/>
                </a:solidFill>
              </a:rPr>
              <a:t> 165 </a:t>
            </a:r>
            <a:r>
              <a:rPr lang="ru-RU" sz="3200" dirty="0"/>
              <a:t>педагогов, первую категорию -</a:t>
            </a:r>
            <a:r>
              <a:rPr lang="ru-RU" sz="3200" dirty="0">
                <a:solidFill>
                  <a:srgbClr val="FF0000"/>
                </a:solidFill>
              </a:rPr>
              <a:t>107</a:t>
            </a:r>
            <a:r>
              <a:rPr lang="ru-RU" sz="3200" dirty="0"/>
              <a:t>.</a:t>
            </a:r>
            <a:r>
              <a:rPr lang="ru-RU" dirty="0"/>
              <a:t>	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ОБЩЕЕ ОБРАЗОВАНИЕ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89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  </a:t>
            </a:r>
            <a:r>
              <a:rPr lang="ru-RU" dirty="0" smtClean="0">
                <a:solidFill>
                  <a:srgbClr val="FF0000"/>
                </a:solidFill>
              </a:rPr>
              <a:t>Общее образование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zberbash_dagest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4032448" cy="249561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   </a:t>
            </a:r>
            <a:r>
              <a:rPr lang="ru-RU" sz="3600" dirty="0" smtClean="0">
                <a:solidFill>
                  <a:srgbClr val="FF0000"/>
                </a:solidFill>
              </a:rPr>
              <a:t>«Модернизация школьных систем образования»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  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Капитальный ремонт школ - 2023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bDOmarJONH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3861048"/>
            <a:ext cx="4464496" cy="28803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16016" y="2132856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МКОУ «СОШ №11»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560" y="4869160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МКОУ «СОШ №3»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AFACB2D8-E518-4BB5-9E89-C04D15B54BBD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72816"/>
            <a:ext cx="3672408" cy="244827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35 выпускников 11-х классов получили медаль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«За особые успехи в учении»</a:t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F335C864-F7DE-4FEB-AB13-F9C4EE5E26AF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772816"/>
            <a:ext cx="3709805" cy="2448271"/>
          </a:xfrm>
          <a:prstGeom prst="rect">
            <a:avLst/>
          </a:prstGeom>
        </p:spPr>
      </p:pic>
      <p:pic>
        <p:nvPicPr>
          <p:cNvPr id="6" name="Рисунок 5" descr="5F81DA64-F2CE-4098-B284-7AC8FF62D354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365104"/>
            <a:ext cx="3744416" cy="2444956"/>
          </a:xfrm>
          <a:prstGeom prst="rect">
            <a:avLst/>
          </a:prstGeom>
        </p:spPr>
      </p:pic>
      <p:pic>
        <p:nvPicPr>
          <p:cNvPr id="8" name="Рисунок 7" descr="66D9E4C7-A46F-4A1B-ACE2-2FD736D10B00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4387198"/>
            <a:ext cx="3635644" cy="24228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УСПЕВАЕМОСТЬ ОБУЧАЮЩИХСЯ 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124744"/>
          <a:ext cx="85531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КАЧЕСТВО ОБУЧАЮЩИХСЯ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124744"/>
          <a:ext cx="866164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</a:t>
            </a:r>
            <a:r>
              <a:rPr lang="ru-RU" dirty="0" smtClean="0">
                <a:solidFill>
                  <a:srgbClr val="FF0000"/>
                </a:solidFill>
              </a:rPr>
              <a:t>СРЕДНИЙ БАЛЛ ЕГЭ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79512" y="1481138"/>
          <a:ext cx="8507288" cy="2091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683568" y="3717032"/>
          <a:ext cx="7632848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4261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63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ВЫПУСКНИКА 9-х КЛАССОВ ЗАВЕРШИЛИ ОБУЧЕНИЕ С ОТЛИЧИЕМ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WhatsApp Image 2022-08-23 at 10.32.38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988840"/>
            <a:ext cx="3390936" cy="4525962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978298"/>
            <a:ext cx="3826601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</a:t>
            </a:r>
            <a:r>
              <a:rPr lang="ru-RU" dirty="0" smtClean="0">
                <a:solidFill>
                  <a:srgbClr val="FF0000"/>
                </a:solidFill>
              </a:rPr>
              <a:t>СРЕДНИЙ БАЛЛ ОГЭ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896544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dirty="0" smtClean="0">
                <a:solidFill>
                  <a:srgbClr val="002060"/>
                </a:solidFill>
              </a:rPr>
              <a:t>МКОУ СОШ №2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 smtClean="0">
                <a:solidFill>
                  <a:srgbClr val="002060"/>
                </a:solidFill>
              </a:rPr>
              <a:t>МКОУ СОШ №3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 smtClean="0">
                <a:solidFill>
                  <a:srgbClr val="002060"/>
                </a:solidFill>
              </a:rPr>
              <a:t>МКОУ СОШ №8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 smtClean="0">
                <a:solidFill>
                  <a:srgbClr val="002060"/>
                </a:solidFill>
              </a:rPr>
              <a:t>МКОУ СОШ №11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 smtClean="0">
                <a:solidFill>
                  <a:srgbClr val="002060"/>
                </a:solidFill>
              </a:rPr>
              <a:t>МБОУ СОШ №12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 smtClean="0">
                <a:solidFill>
                  <a:srgbClr val="002060"/>
                </a:solidFill>
              </a:rPr>
              <a:t>ДДТ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ДОСУГОВЫЕ ПЛОЩАДКИ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2" name="Рисунок 11" descr="WhatsApp Image 2022-08-23 at 10.52.1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1412776"/>
            <a:ext cx="4357480" cy="4680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hoto_5386601949916413196_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3528392" cy="232225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   </a:t>
            </a:r>
            <a:r>
              <a:rPr lang="ru-RU" dirty="0" smtClean="0">
                <a:solidFill>
                  <a:srgbClr val="FF0000"/>
                </a:solidFill>
              </a:rPr>
              <a:t>ПРИШКОЛЬНЫЕ ЛАГЕРЯ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photo_5330402702280212157_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348880"/>
            <a:ext cx="3840427" cy="2880320"/>
          </a:xfrm>
          <a:prstGeom prst="rect">
            <a:avLst/>
          </a:prstGeom>
        </p:spPr>
      </p:pic>
      <p:pic>
        <p:nvPicPr>
          <p:cNvPr id="8" name="Рисунок 7" descr="photo_5395423993131024225_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221088"/>
            <a:ext cx="3755909" cy="24928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499992" y="1556792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МКОУ СОШ №11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88024" y="5733256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МКОУ СОШ №2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576" y="3645024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МБОУ СОШ №12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481328"/>
            <a:ext cx="8075240" cy="5044016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«Наставничество и методическая деятельность в школе: новые компетенции учителя» на базе МКОУ </a:t>
            </a:r>
            <a:r>
              <a:rPr lang="ru-RU" dirty="0" smtClean="0"/>
              <a:t>СОШ №</a:t>
            </a:r>
            <a:r>
              <a:rPr lang="ru-RU" dirty="0"/>
              <a:t>12;  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Создание  образовательного пространства для самореализации учителя и </a:t>
            </a:r>
            <a:r>
              <a:rPr lang="ru-RU" dirty="0" smtClean="0"/>
              <a:t>учащихся СОШ №</a:t>
            </a:r>
            <a:r>
              <a:rPr lang="ru-RU" dirty="0"/>
              <a:t>11»;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Особенности коррекционно-развивающей  деятельности школы –</a:t>
            </a:r>
            <a:r>
              <a:rPr lang="en-US" dirty="0"/>
              <a:t>III</a:t>
            </a:r>
            <a:r>
              <a:rPr lang="ru-RU" dirty="0"/>
              <a:t>-</a:t>
            </a:r>
            <a:r>
              <a:rPr lang="en-US" dirty="0"/>
              <a:t>IV</a:t>
            </a:r>
            <a:r>
              <a:rPr lang="ru-RU" dirty="0"/>
              <a:t> видов» в ИШИ; </a:t>
            </a:r>
            <a:endParaRPr lang="ru-RU" dirty="0" smtClean="0"/>
          </a:p>
          <a:p>
            <a:r>
              <a:rPr lang="ru-RU" dirty="0" smtClean="0"/>
              <a:t>  </a:t>
            </a:r>
            <a:r>
              <a:rPr lang="ru-RU" dirty="0"/>
              <a:t>Семинар-практикум «Работа Ресурсного методического центра МКОУ «</a:t>
            </a:r>
            <a:r>
              <a:rPr lang="ru-RU" dirty="0" smtClean="0"/>
              <a:t>СОШ № </a:t>
            </a:r>
            <a:r>
              <a:rPr lang="ru-RU" dirty="0"/>
              <a:t>10» над  повышением  мастерства педагогов»; 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Развитие творческих способностей учащихся на уроках технологии посредством проектной деятельности» в  СОШ №2; 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Современные  педагогические технологии  </a:t>
            </a:r>
            <a:r>
              <a:rPr lang="ru-RU" dirty="0" smtClean="0"/>
              <a:t>формирования </a:t>
            </a:r>
            <a:r>
              <a:rPr lang="ru-RU" dirty="0"/>
              <a:t>УУД  у младших школьников»    на базе </a:t>
            </a:r>
            <a:r>
              <a:rPr lang="ru-RU" dirty="0" smtClean="0"/>
              <a:t>СОШ №</a:t>
            </a:r>
            <a:r>
              <a:rPr lang="ru-RU" dirty="0"/>
              <a:t>8</a:t>
            </a:r>
            <a:r>
              <a:rPr lang="ru-RU" dirty="0" smtClean="0"/>
              <a:t>;</a:t>
            </a:r>
          </a:p>
          <a:p>
            <a:r>
              <a:rPr lang="ru-RU" dirty="0" smtClean="0"/>
              <a:t> «</a:t>
            </a:r>
            <a:r>
              <a:rPr lang="ru-RU" dirty="0"/>
              <a:t>Современный    урок как основа эффективного и качественного образования» на   МКОУ </a:t>
            </a:r>
            <a:r>
              <a:rPr lang="ru-RU" dirty="0" smtClean="0"/>
              <a:t>СОШ №3.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Повышение профессионального мастерства педагогов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14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hoto_5357295957831695418_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2808312" cy="374441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ПРЕМИЯ ЛУЧШИМ УЧИТЕЛЯМ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photo_5357245457606229065_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2492896"/>
            <a:ext cx="3165816" cy="42210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9592" y="5157193"/>
            <a:ext cx="48245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НАСРУЛЛАЕВА АЛЬБИНА АЙДИМИРОВНА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МКОУ СОШ №8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95936" y="1340768"/>
            <a:ext cx="5148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ОМАРОВА ДЖАМИЛЯ МАГОМЕДОВНА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МКОУ СОШ №8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4941168"/>
            <a:ext cx="8363272" cy="1224136"/>
          </a:xfrm>
        </p:spPr>
        <p:txBody>
          <a:bodyPr>
            <a:normAutofit/>
          </a:bodyPr>
          <a:lstStyle/>
          <a:p>
            <a:r>
              <a:rPr lang="ru-RU" dirty="0" err="1"/>
              <a:t>Шамхалова</a:t>
            </a:r>
            <a:r>
              <a:rPr lang="ru-RU" dirty="0"/>
              <a:t> </a:t>
            </a:r>
            <a:r>
              <a:rPr lang="ru-RU" dirty="0" err="1"/>
              <a:t>Салигат</a:t>
            </a:r>
            <a:r>
              <a:rPr lang="ru-RU" dirty="0"/>
              <a:t> </a:t>
            </a:r>
            <a:r>
              <a:rPr lang="ru-RU" dirty="0" smtClean="0"/>
              <a:t>Магомедовна, МБОУ СОШ №12</a:t>
            </a:r>
          </a:p>
          <a:p>
            <a:pPr marL="109728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Международный фестиваль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«Профессиональная лига» в </a:t>
            </a:r>
            <a:r>
              <a:rPr lang="ru-RU" dirty="0" err="1" smtClean="0">
                <a:solidFill>
                  <a:srgbClr val="FF0000"/>
                </a:solidFill>
              </a:rPr>
              <a:t>г.Сочи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2124806"/>
            <a:ext cx="1928529" cy="22502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124806"/>
            <a:ext cx="2864633" cy="22502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102003"/>
            <a:ext cx="1830696" cy="233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00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88032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257</a:t>
            </a:r>
            <a:r>
              <a:rPr lang="ru-RU" dirty="0" smtClean="0"/>
              <a:t> педагогов на базе ДИРО;</a:t>
            </a:r>
          </a:p>
          <a:p>
            <a:r>
              <a:rPr lang="ru-RU" dirty="0">
                <a:solidFill>
                  <a:srgbClr val="FF0000"/>
                </a:solidFill>
              </a:rPr>
              <a:t>235</a:t>
            </a:r>
            <a:r>
              <a:rPr lang="ru-RU" dirty="0"/>
              <a:t> учителей 1-х и 5-х классов прошли обучение по </a:t>
            </a:r>
            <a:r>
              <a:rPr lang="ru-RU" dirty="0" err="1" smtClean="0"/>
              <a:t>ФГОСам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>
                <a:solidFill>
                  <a:srgbClr val="FF0000"/>
                </a:solidFill>
              </a:rPr>
              <a:t>88</a:t>
            </a:r>
            <a:r>
              <a:rPr lang="ru-RU" dirty="0"/>
              <a:t> педагогов - на базе Центра непрерывного повышения методического и профессионального мастерства педагогов по программе «Учитель будущего»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Курсы повышения квалификации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95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204864"/>
            <a:ext cx="8136904" cy="4391025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Инновационный Ресурсный методический центр на базе МКОУ СОШ №10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10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4261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«Учитель года Республики Дагестан – 2022» - региональный этап республиканского конкурса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436096" y="3284984"/>
            <a:ext cx="3707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Шамхалова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Салигат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Магомедовна</a:t>
            </a:r>
          </a:p>
          <a:p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«СОШ №12» 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04864"/>
            <a:ext cx="4896544" cy="3735470"/>
          </a:xfrm>
        </p:spPr>
      </p:pic>
    </p:spTree>
    <p:extLst>
      <p:ext uri="{BB962C8B-B14F-4D97-AF65-F5344CB8AC3E}">
        <p14:creationId xmlns:p14="http://schemas.microsoft.com/office/powerpoint/2010/main" val="252928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554" y="3613994"/>
            <a:ext cx="3610208" cy="324400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Всероссийский конкурс методических разработок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30" y="1386347"/>
            <a:ext cx="3857438" cy="31227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99992" y="1556792"/>
            <a:ext cx="461177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«ВЕКТОР БУДУЩЕГО» - </a:t>
            </a:r>
            <a:r>
              <a:rPr lang="ru-RU" sz="2400" dirty="0" err="1"/>
              <a:t>Маллаева</a:t>
            </a:r>
            <a:r>
              <a:rPr lang="ru-RU" sz="2400" dirty="0"/>
              <a:t> </a:t>
            </a:r>
            <a:r>
              <a:rPr lang="ru-RU" sz="2400" dirty="0" err="1"/>
              <a:t>Патимат</a:t>
            </a:r>
            <a:r>
              <a:rPr lang="ru-RU" sz="2400" dirty="0"/>
              <a:t> </a:t>
            </a:r>
            <a:r>
              <a:rPr lang="ru-RU" sz="2400" dirty="0" err="1" smtClean="0"/>
              <a:t>Гаджиалиевна</a:t>
            </a:r>
            <a:r>
              <a:rPr lang="ru-RU" sz="2400" dirty="0" smtClean="0"/>
              <a:t>, МКОУ СОШ №1 – 1 место</a:t>
            </a:r>
            <a:endParaRPr lang="ru-RU" sz="2400" dirty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4648274"/>
            <a:ext cx="4680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«</a:t>
            </a:r>
            <a:r>
              <a:rPr lang="ru-RU" sz="2400" dirty="0" smtClean="0"/>
              <a:t>К ИСТОКАМ НАРОДНОЙ МУДРОСТИ» - Гасанова </a:t>
            </a:r>
            <a:r>
              <a:rPr lang="ru-RU" sz="2400" dirty="0" err="1" smtClean="0"/>
              <a:t>Гюльжанат</a:t>
            </a:r>
            <a:r>
              <a:rPr lang="ru-RU" sz="2400" dirty="0"/>
              <a:t> </a:t>
            </a:r>
            <a:r>
              <a:rPr lang="ru-RU" sz="2400" dirty="0" err="1" smtClean="0"/>
              <a:t>Магомедгаджиевна</a:t>
            </a:r>
            <a:r>
              <a:rPr lang="ru-RU" sz="2400" dirty="0" smtClean="0"/>
              <a:t>, МКДОУ «Детский сад №1» – 2 место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2004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476672"/>
            <a:ext cx="8435280" cy="5256584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НАШИ ДОСТИЖЕНИЯ В РЕСПУБЛИКАНСКИХ КОНКУРСАХ:</a:t>
            </a:r>
          </a:p>
          <a:p>
            <a:pPr marL="109728" indent="0">
              <a:buNone/>
            </a:pPr>
            <a:endParaRPr lang="ru-RU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09728" indent="0">
              <a:buNone/>
            </a:pPr>
            <a:r>
              <a:rPr lang="ru-RU" sz="4400" dirty="0" smtClean="0">
                <a:solidFill>
                  <a:srgbClr val="FFC000"/>
                </a:solidFill>
              </a:rPr>
              <a:t>«НАУКИ ЮНОШЕЙ ПИТАЮТ»</a:t>
            </a:r>
          </a:p>
          <a:p>
            <a:pPr marL="109728" indent="0">
              <a:buNone/>
            </a:pPr>
            <a:endParaRPr lang="ru-RU" sz="4400" dirty="0" smtClean="0">
              <a:solidFill>
                <a:srgbClr val="FFC000"/>
              </a:solidFill>
            </a:endParaRPr>
          </a:p>
          <a:p>
            <a:pPr marL="109728" indent="0">
              <a:buNone/>
            </a:pPr>
            <a:r>
              <a:rPr lang="ru-RU" sz="4400" dirty="0" smtClean="0">
                <a:solidFill>
                  <a:srgbClr val="92D050"/>
                </a:solidFill>
              </a:rPr>
              <a:t>«УЧИТЕЛЯ ЖИВУТ В УЧЕНИКАХ»</a:t>
            </a:r>
            <a:endParaRPr lang="ru-RU" sz="4400" dirty="0">
              <a:solidFill>
                <a:srgbClr val="92D05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35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Моллаев</a:t>
            </a:r>
            <a:r>
              <a:rPr lang="ru-RU" dirty="0" smtClean="0"/>
              <a:t> Аслан </a:t>
            </a:r>
            <a:r>
              <a:rPr lang="ru-RU" dirty="0" err="1" smtClean="0"/>
              <a:t>Алиевич</a:t>
            </a:r>
            <a:r>
              <a:rPr lang="ru-RU" dirty="0" smtClean="0"/>
              <a:t> – МКДОУ «Детский сад №13» - 3 место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«Дошкольное образование»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50" b="27950"/>
          <a:stretch/>
        </p:blipFill>
        <p:spPr>
          <a:xfrm>
            <a:off x="1043608" y="2492896"/>
            <a:ext cx="6696744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5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</a:t>
            </a:r>
            <a:r>
              <a:rPr lang="ru-RU" dirty="0" smtClean="0">
                <a:solidFill>
                  <a:srgbClr val="FF0000"/>
                </a:solidFill>
              </a:rPr>
              <a:t>«Начальная школа»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" y="1268760"/>
            <a:ext cx="4518403" cy="54726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58820" y="2636912"/>
            <a:ext cx="454968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Магомедрасулов Мухаммад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Магомедтагирович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ученик 2 класса МКОУ «СОШ №8» - 1 место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10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Ахадова</a:t>
            </a:r>
            <a:r>
              <a:rPr lang="ru-RU" dirty="0"/>
              <a:t> Заира </a:t>
            </a:r>
            <a:r>
              <a:rPr lang="ru-RU" dirty="0" err="1"/>
              <a:t>Фазиловна</a:t>
            </a:r>
            <a:r>
              <a:rPr lang="ru-RU" dirty="0"/>
              <a:t>, ученица 10 класса МБОУ «СОШ №12</a:t>
            </a:r>
            <a:r>
              <a:rPr lang="ru-RU" dirty="0" smtClean="0"/>
              <a:t>» - 2 место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«Русский язык и литература»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420888"/>
            <a:ext cx="3606864" cy="43486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880736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27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8326"/>
            <a:ext cx="8229600" cy="1269312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«Методические разработки»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96752"/>
            <a:ext cx="2952328" cy="22142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75856" y="1196752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Шихшатова</a:t>
            </a:r>
            <a:r>
              <a:rPr lang="ru-RU" dirty="0" smtClean="0"/>
              <a:t> Зинаида Семёновна – призер, директор МКУ ИМЦ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563" y="5301208"/>
            <a:ext cx="28823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II место – </a:t>
            </a:r>
            <a:r>
              <a:rPr lang="ru-RU" dirty="0" err="1"/>
              <a:t>Алиризаева</a:t>
            </a:r>
            <a:r>
              <a:rPr lang="ru-RU" dirty="0"/>
              <a:t> </a:t>
            </a:r>
            <a:r>
              <a:rPr lang="ru-RU" dirty="0" err="1"/>
              <a:t>Айшат</a:t>
            </a:r>
            <a:r>
              <a:rPr lang="ru-RU" dirty="0"/>
              <a:t> </a:t>
            </a:r>
            <a:r>
              <a:rPr lang="ru-RU" dirty="0" err="1"/>
              <a:t>Алиулаховна</a:t>
            </a:r>
            <a:r>
              <a:rPr lang="ru-RU" dirty="0"/>
              <a:t>, учитель истории и обществознания МБОУ «СОШ №12</a:t>
            </a:r>
            <a:r>
              <a:rPr lang="ru-RU" dirty="0" smtClean="0"/>
              <a:t>» - призер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915" y="2038536"/>
            <a:ext cx="2409732" cy="32129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71600" y="3645024"/>
            <a:ext cx="5765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Арсланова </a:t>
            </a:r>
            <a:r>
              <a:rPr lang="ru-RU" dirty="0"/>
              <a:t>Оксана </a:t>
            </a:r>
            <a:r>
              <a:rPr lang="ru-RU" dirty="0" err="1"/>
              <a:t>Камалутдиновна</a:t>
            </a:r>
            <a:r>
              <a:rPr lang="ru-RU" dirty="0"/>
              <a:t>, учитель истории и обществознания МКОУ «СОШ №11</a:t>
            </a:r>
            <a:r>
              <a:rPr lang="ru-RU" dirty="0" smtClean="0"/>
              <a:t>» - победитель</a:t>
            </a:r>
            <a:endParaRPr lang="ru-RU" dirty="0"/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431" y="5064978"/>
            <a:ext cx="3494499" cy="1699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81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«УЧИТЕЛЯМ ПОСВЯЩАЕТСЯ»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C00000"/>
                </a:solidFill>
              </a:rPr>
              <a:t>конкурс детских рисунков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41" y="4023499"/>
            <a:ext cx="2433936" cy="26140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3769" y="5065559"/>
            <a:ext cx="2376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Алибавматова</a:t>
            </a:r>
            <a:r>
              <a:rPr lang="ru-RU" dirty="0" smtClean="0"/>
              <a:t> </a:t>
            </a:r>
            <a:r>
              <a:rPr lang="ru-RU" dirty="0" err="1" smtClean="0"/>
              <a:t>Асият</a:t>
            </a:r>
            <a:r>
              <a:rPr lang="ru-RU" dirty="0" smtClean="0"/>
              <a:t> </a:t>
            </a:r>
            <a:r>
              <a:rPr lang="ru-RU" dirty="0" err="1" smtClean="0"/>
              <a:t>Магомедшапиевна</a:t>
            </a:r>
            <a:r>
              <a:rPr lang="ru-RU" dirty="0" smtClean="0"/>
              <a:t> МКОУ «СОШ №8» – 1 место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1" b="21650"/>
          <a:stretch/>
        </p:blipFill>
        <p:spPr>
          <a:xfrm>
            <a:off x="185131" y="1417638"/>
            <a:ext cx="1732917" cy="23797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79712" y="1844824"/>
            <a:ext cx="2088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Абукарова</a:t>
            </a:r>
            <a:r>
              <a:rPr lang="ru-RU" dirty="0" smtClean="0"/>
              <a:t> </a:t>
            </a:r>
            <a:r>
              <a:rPr lang="ru-RU" dirty="0"/>
              <a:t>Фатима, </a:t>
            </a:r>
            <a:r>
              <a:rPr lang="ru-RU" dirty="0" smtClean="0"/>
              <a:t>МКОУ </a:t>
            </a:r>
            <a:r>
              <a:rPr lang="ru-RU" dirty="0"/>
              <a:t>«СОШ № 11</a:t>
            </a:r>
            <a:r>
              <a:rPr lang="ru-RU" dirty="0" smtClean="0"/>
              <a:t>» - 3 место</a:t>
            </a:r>
            <a:endParaRPr lang="ru-RU" dirty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633514" y="5189492"/>
            <a:ext cx="2266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Кабукаев</a:t>
            </a:r>
            <a:r>
              <a:rPr lang="ru-RU" dirty="0" smtClean="0"/>
              <a:t> </a:t>
            </a:r>
            <a:r>
              <a:rPr lang="ru-RU" dirty="0"/>
              <a:t>Рамазан </a:t>
            </a:r>
            <a:r>
              <a:rPr lang="ru-RU" dirty="0" err="1" smtClean="0"/>
              <a:t>Мурадович</a:t>
            </a:r>
            <a:r>
              <a:rPr lang="ru-RU" dirty="0" smtClean="0"/>
              <a:t>, </a:t>
            </a:r>
            <a:r>
              <a:rPr lang="ru-RU" dirty="0"/>
              <a:t>МБОУ «СОШ№ 12</a:t>
            </a:r>
            <a:r>
              <a:rPr lang="ru-RU" dirty="0" smtClean="0"/>
              <a:t>» - 3 место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559" y="1559152"/>
            <a:ext cx="1923678" cy="25649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rot="10800000" flipV="1">
            <a:off x="6306695" y="2007333"/>
            <a:ext cx="26776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Саламова </a:t>
            </a:r>
            <a:r>
              <a:rPr lang="ru-RU" dirty="0" err="1"/>
              <a:t>Мадина</a:t>
            </a:r>
            <a:r>
              <a:rPr lang="ru-RU" dirty="0"/>
              <a:t> </a:t>
            </a:r>
            <a:r>
              <a:rPr lang="ru-RU" dirty="0" err="1"/>
              <a:t>Валигандовна</a:t>
            </a:r>
            <a:r>
              <a:rPr lang="ru-RU" dirty="0"/>
              <a:t>, МКОУ «СОШ№2», - 2 место</a:t>
            </a:r>
          </a:p>
          <a:p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048" y="4567933"/>
            <a:ext cx="1648147" cy="2204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583086" y="4437112"/>
            <a:ext cx="2530624" cy="1152128"/>
          </a:xfrm>
        </p:spPr>
        <p:txBody>
          <a:bodyPr>
            <a:normAutofit fontScale="25000" lnSpcReduction="2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7200" dirty="0" err="1" smtClean="0"/>
              <a:t>Абакаров</a:t>
            </a:r>
            <a:r>
              <a:rPr lang="ru-RU" sz="7200" dirty="0" smtClean="0"/>
              <a:t> </a:t>
            </a:r>
            <a:r>
              <a:rPr lang="ru-RU" sz="7200" dirty="0"/>
              <a:t>Магомед </a:t>
            </a:r>
            <a:r>
              <a:rPr lang="ru-RU" sz="7200" dirty="0" err="1"/>
              <a:t>Ахмедович</a:t>
            </a:r>
            <a:r>
              <a:rPr lang="ru-RU" sz="7200" dirty="0"/>
              <a:t>, г. Избербаш, МКОУ «</a:t>
            </a:r>
            <a:r>
              <a:rPr lang="ru-RU" sz="7200" dirty="0" err="1"/>
              <a:t>Избербашская</a:t>
            </a:r>
            <a:r>
              <a:rPr lang="ru-RU" sz="7200" dirty="0"/>
              <a:t> школа интернат III-IV видов</a:t>
            </a:r>
            <a:r>
              <a:rPr lang="ru-RU" sz="7200" dirty="0" smtClean="0"/>
              <a:t>» - призер</a:t>
            </a:r>
            <a:endParaRPr lang="ru-RU" sz="7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«Профессии прекрасней нет на свете»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>
                <a:solidFill>
                  <a:schemeClr val="accent2"/>
                </a:solidFill>
              </a:rPr>
              <a:t>К</a:t>
            </a:r>
            <a:r>
              <a:rPr lang="ru-RU" sz="2700" dirty="0" smtClean="0">
                <a:solidFill>
                  <a:schemeClr val="accent2"/>
                </a:solidFill>
              </a:rPr>
              <a:t>онкурс стихотворений собственного сочинения</a:t>
            </a:r>
            <a:endParaRPr lang="ru-RU" sz="2700" dirty="0">
              <a:solidFill>
                <a:schemeClr val="accent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32181"/>
            <a:ext cx="1995686" cy="2300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1760" y="1772816"/>
            <a:ext cx="20882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Сардарова</a:t>
            </a:r>
            <a:r>
              <a:rPr lang="ru-RU" dirty="0" smtClean="0"/>
              <a:t> </a:t>
            </a:r>
            <a:r>
              <a:rPr lang="ru-RU" dirty="0" err="1"/>
              <a:t>Ханум</a:t>
            </a:r>
            <a:r>
              <a:rPr lang="ru-RU" dirty="0"/>
              <a:t> </a:t>
            </a:r>
            <a:r>
              <a:rPr lang="ru-RU" dirty="0" err="1"/>
              <a:t>Джумалиевна</a:t>
            </a:r>
            <a:r>
              <a:rPr lang="ru-RU" dirty="0"/>
              <a:t>, г. Избербаш, МКОУ «СОШ № 8</a:t>
            </a:r>
            <a:r>
              <a:rPr lang="ru-RU" dirty="0" smtClean="0"/>
              <a:t>» - призер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896013" y="1749687"/>
            <a:ext cx="2314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Кубаева</a:t>
            </a:r>
            <a:r>
              <a:rPr lang="ru-RU" dirty="0" smtClean="0"/>
              <a:t> </a:t>
            </a:r>
            <a:r>
              <a:rPr lang="ru-RU" dirty="0" err="1"/>
              <a:t>Муминат</a:t>
            </a:r>
            <a:r>
              <a:rPr lang="ru-RU" dirty="0"/>
              <a:t> </a:t>
            </a:r>
            <a:r>
              <a:rPr lang="ru-RU" dirty="0" err="1"/>
              <a:t>Мурадхановна</a:t>
            </a:r>
            <a:r>
              <a:rPr lang="ru-RU" dirty="0"/>
              <a:t>, г. Избербаш, МБОУ «СОШ № 12</a:t>
            </a:r>
            <a:r>
              <a:rPr lang="ru-RU" dirty="0" smtClean="0"/>
              <a:t>» - призер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811" y="1749687"/>
            <a:ext cx="2356833" cy="21833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17" y="4236671"/>
            <a:ext cx="1971373" cy="250469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18016" y="4396850"/>
            <a:ext cx="239680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Клюев </a:t>
            </a:r>
            <a:r>
              <a:rPr lang="ru-RU" dirty="0"/>
              <a:t>Алексей Анатольевич, г. Избербаш, МКОУ «</a:t>
            </a:r>
            <a:r>
              <a:rPr lang="ru-RU" dirty="0" err="1"/>
              <a:t>Избербашская</a:t>
            </a:r>
            <a:r>
              <a:rPr lang="ru-RU" dirty="0"/>
              <a:t> школа интернат III-IV видов</a:t>
            </a:r>
            <a:r>
              <a:rPr lang="ru-RU" dirty="0" smtClean="0"/>
              <a:t>» - призер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294630"/>
            <a:ext cx="2384652" cy="244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6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Джалилова </a:t>
            </a:r>
            <a:r>
              <a:rPr lang="ru-RU" dirty="0"/>
              <a:t>Амина </a:t>
            </a:r>
            <a:r>
              <a:rPr lang="ru-RU" dirty="0" err="1"/>
              <a:t>Давудовна</a:t>
            </a:r>
            <a:r>
              <a:rPr lang="ru-RU" dirty="0"/>
              <a:t>, г. Избербаш, МКОУ «СОШ № 8</a:t>
            </a:r>
            <a:r>
              <a:rPr lang="ru-RU" dirty="0" smtClean="0"/>
              <a:t>» - призёр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«Больше, чем профессия»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solidFill>
                  <a:srgbClr val="C00000"/>
                </a:solidFill>
              </a:rPr>
              <a:t>Республиканский конкурс эссе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00" b="23750"/>
          <a:stretch/>
        </p:blipFill>
        <p:spPr>
          <a:xfrm>
            <a:off x="1979712" y="2348880"/>
            <a:ext cx="554461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0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9" y="1988840"/>
            <a:ext cx="2314351" cy="308580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«Учитель – профессия дальнего действия»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2700" dirty="0" smtClean="0">
                <a:solidFill>
                  <a:srgbClr val="C00000"/>
                </a:solidFill>
                <a:effectLst/>
              </a:rPr>
              <a:t>Республиканский конкурс </a:t>
            </a:r>
            <a:r>
              <a:rPr lang="ru-RU" sz="2700" dirty="0">
                <a:solidFill>
                  <a:srgbClr val="C00000"/>
                </a:solidFill>
                <a:effectLst/>
              </a:rPr>
              <a:t>методических разработок и проектов</a:t>
            </a:r>
            <a:endParaRPr lang="ru-RU" sz="27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4540" y="2060848"/>
            <a:ext cx="16561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Омарова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Джамиля Магомедовна, МКОУ «СОШ №8» - победитель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3928" y="5074642"/>
            <a:ext cx="2376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Багомедова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Асият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Залимхановна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учитель музыки МБОУ «СОШ № 12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- призер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693" y="2851195"/>
            <a:ext cx="2169269" cy="367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47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Ахадова</a:t>
            </a:r>
            <a:r>
              <a:rPr lang="ru-RU" dirty="0" smtClean="0"/>
              <a:t> Заира, МБОУ «СОШ №12»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Конкурс исследовательских работ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348880"/>
            <a:ext cx="4128458" cy="39604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218556"/>
            <a:ext cx="3165816" cy="4221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82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090459"/>
          </a:xfrm>
        </p:spPr>
        <p:txBody>
          <a:bodyPr>
            <a:normAutofit/>
          </a:bodyPr>
          <a:lstStyle/>
          <a:p>
            <a:r>
              <a:rPr lang="ru-RU" sz="2400" dirty="0" err="1"/>
              <a:t>Бахсанов</a:t>
            </a:r>
            <a:r>
              <a:rPr lang="ru-RU" sz="2400" dirty="0"/>
              <a:t> </a:t>
            </a:r>
            <a:r>
              <a:rPr lang="ru-RU" sz="2400" dirty="0" err="1"/>
              <a:t>Джамал</a:t>
            </a:r>
            <a:r>
              <a:rPr lang="ru-RU" sz="2400" dirty="0"/>
              <a:t> </a:t>
            </a:r>
            <a:r>
              <a:rPr lang="ru-RU" sz="2400" dirty="0" err="1" smtClean="0"/>
              <a:t>Бахсанович</a:t>
            </a:r>
            <a:r>
              <a:rPr lang="ru-RU" sz="2400" dirty="0" err="1"/>
              <a:t>,</a:t>
            </a:r>
            <a:r>
              <a:rPr lang="ru-RU" sz="2400" dirty="0" err="1" smtClean="0"/>
              <a:t>МКОУ</a:t>
            </a:r>
            <a:r>
              <a:rPr lang="ru-RU" sz="2400" dirty="0" smtClean="0"/>
              <a:t> </a:t>
            </a:r>
            <a:r>
              <a:rPr lang="ru-RU" sz="2400" dirty="0"/>
              <a:t>«СОШ №</a:t>
            </a:r>
            <a:r>
              <a:rPr lang="ru-RU" sz="2400" dirty="0" smtClean="0"/>
              <a:t>8» </a:t>
            </a:r>
            <a:r>
              <a:rPr lang="ru-RU" sz="2400" dirty="0"/>
              <a:t>«</a:t>
            </a:r>
            <a:r>
              <a:rPr lang="ru-RU" sz="2400" dirty="0" smtClean="0"/>
              <a:t>Умный город и безопасность» - 1 место;</a:t>
            </a:r>
          </a:p>
          <a:p>
            <a:r>
              <a:rPr lang="ru-RU" sz="2400" dirty="0" err="1"/>
              <a:t>Гамидова</a:t>
            </a:r>
            <a:r>
              <a:rPr lang="ru-RU" sz="2400" dirty="0"/>
              <a:t> Динара </a:t>
            </a:r>
            <a:r>
              <a:rPr lang="ru-RU" sz="2400" dirty="0" smtClean="0"/>
              <a:t>Магомедовна, МКОУ </a:t>
            </a:r>
            <a:r>
              <a:rPr lang="ru-RU" sz="2400" dirty="0"/>
              <a:t>«СОШ №3», </a:t>
            </a:r>
            <a:r>
              <a:rPr lang="ru-RU" sz="2400" dirty="0" smtClean="0"/>
              <a:t>«</a:t>
            </a:r>
            <a:r>
              <a:rPr lang="ru-RU" sz="2400" dirty="0"/>
              <a:t>Когнитивные исследования» </a:t>
            </a:r>
            <a:r>
              <a:rPr lang="ru-RU" sz="2400" dirty="0" smtClean="0"/>
              <a:t>- 2 </a:t>
            </a:r>
            <a:r>
              <a:rPr lang="ru-RU" sz="2400" dirty="0"/>
              <a:t>место.</a:t>
            </a:r>
          </a:p>
          <a:p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04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«Большие вызовы»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>
                <a:solidFill>
                  <a:srgbClr val="C00000"/>
                </a:solidFill>
                <a:effectLst/>
              </a:rPr>
              <a:t>Всероссийского конкурса научно-технических проектов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744309"/>
            <a:ext cx="3899925" cy="29249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414" y="3789039"/>
            <a:ext cx="3840284" cy="288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2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244" y="2348880"/>
            <a:ext cx="5861512" cy="439613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296144"/>
          </a:xfrm>
        </p:spPr>
        <p:txBody>
          <a:bodyPr>
            <a:noAutofit/>
          </a:bodyPr>
          <a:lstStyle/>
          <a:p>
            <a:r>
              <a:rPr lang="ru-RU" sz="2800" b="0" dirty="0">
                <a:solidFill>
                  <a:srgbClr val="FF0000"/>
                </a:solidFill>
              </a:rPr>
              <a:t>Всероссийская акция «Я гражданин России</a:t>
            </a:r>
            <a:r>
              <a:rPr lang="ru-RU" sz="2800" b="0" dirty="0" smtClean="0">
                <a:solidFill>
                  <a:srgbClr val="FF0000"/>
                </a:solidFill>
              </a:rPr>
              <a:t>»</a:t>
            </a:r>
            <a:r>
              <a:rPr lang="ru-RU" sz="2000" b="0" dirty="0" smtClean="0"/>
              <a:t/>
            </a:r>
            <a:br>
              <a:rPr lang="ru-RU" sz="2000" b="0" dirty="0" smtClean="0"/>
            </a:br>
            <a:r>
              <a:rPr lang="ru-RU" sz="2000" b="0" dirty="0" smtClean="0"/>
              <a:t>Команда </a:t>
            </a:r>
            <a:r>
              <a:rPr lang="ru-RU" sz="2000" b="0" dirty="0"/>
              <a:t>МКОУ ИШИ «Консультанты» финалисты федерального этапа акции в номинации «Развитие правовой грамотности</a:t>
            </a:r>
            <a:r>
              <a:rPr lang="ru-RU" sz="2000" b="0" dirty="0" smtClean="0"/>
              <a:t>».</a:t>
            </a:r>
            <a:br>
              <a:rPr lang="ru-RU" sz="2000" b="0" dirty="0" smtClean="0"/>
            </a:br>
            <a:r>
              <a:rPr lang="ru-RU" sz="2000" b="0" dirty="0" smtClean="0"/>
              <a:t>Название </a:t>
            </a:r>
            <a:r>
              <a:rPr lang="ru-RU" sz="2000" b="0" dirty="0"/>
              <a:t>проекта «Школьный правовой клуб для детей с </a:t>
            </a:r>
            <a:r>
              <a:rPr lang="ru-RU" sz="2000" b="0" dirty="0" smtClean="0"/>
              <a:t>ОВЗ, </a:t>
            </a:r>
            <a:r>
              <a:rPr lang="ru-RU" sz="2000" b="0" dirty="0"/>
              <a:t>как средство повышения правовой грамотности учащихся»</a:t>
            </a:r>
          </a:p>
        </p:txBody>
      </p:sp>
    </p:spTree>
    <p:extLst>
      <p:ext uri="{BB962C8B-B14F-4D97-AF65-F5344CB8AC3E}">
        <p14:creationId xmlns:p14="http://schemas.microsoft.com/office/powerpoint/2010/main" val="108248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Джалилова </a:t>
            </a:r>
            <a:r>
              <a:rPr lang="ru-RU" dirty="0" err="1" smtClean="0"/>
              <a:t>Издаг</a:t>
            </a:r>
            <a:r>
              <a:rPr lang="ru-RU" dirty="0" smtClean="0"/>
              <a:t>, МКОУ «СОШ №8»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«Без срока давности»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700" dirty="0" smtClean="0">
                <a:solidFill>
                  <a:srgbClr val="FF0000"/>
                </a:solidFill>
              </a:rPr>
              <a:t>Всероссийский конкурс сочинений</a:t>
            </a:r>
            <a:endParaRPr lang="ru-RU" sz="27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15939"/>
            <a:ext cx="3219822" cy="42930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215939"/>
            <a:ext cx="32403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7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Торжественная линейка в МКОУ «СОШ №8»</a:t>
            </a:r>
          </a:p>
          <a:p>
            <a:pPr marL="109728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«День славянской письменности и культуры»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420888"/>
            <a:ext cx="2843808" cy="32129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606" y="2348880"/>
            <a:ext cx="2463738" cy="32849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47433"/>
            <a:ext cx="2670450" cy="318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44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Алишейхова</a:t>
            </a:r>
            <a:r>
              <a:rPr lang="ru-RU" dirty="0" smtClean="0"/>
              <a:t> </a:t>
            </a:r>
            <a:r>
              <a:rPr lang="ru-RU" dirty="0" err="1" smtClean="0"/>
              <a:t>Айя</a:t>
            </a:r>
            <a:r>
              <a:rPr lang="ru-RU" dirty="0" smtClean="0"/>
              <a:t>, МКОУ «СОШ №1», получила Гран-При.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«Наш безопасный мир. Голос безопасности»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348880"/>
            <a:ext cx="5976664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06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17" y="1628800"/>
            <a:ext cx="3679314" cy="245191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 </a:t>
            </a:r>
            <a:r>
              <a:rPr lang="ru-RU" dirty="0" smtClean="0">
                <a:solidFill>
                  <a:srgbClr val="FF0000"/>
                </a:solidFill>
              </a:rPr>
              <a:t>Тотальный диктант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«Писать грамотно – это модно!»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628800"/>
            <a:ext cx="3898776" cy="24519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235086"/>
            <a:ext cx="4210904" cy="260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66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620754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60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Всероссийская олимпиада школьников</a:t>
            </a: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925496"/>
              </p:ext>
            </p:extLst>
          </p:nvPr>
        </p:nvGraphicFramePr>
        <p:xfrm>
          <a:off x="457200" y="1481138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8075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u-RU" sz="3200" b="1" dirty="0"/>
              <a:t>СПИСОК </a:t>
            </a:r>
            <a:r>
              <a:rPr lang="ru-RU" sz="3200" b="1" dirty="0" smtClean="0"/>
              <a:t>победителей </a:t>
            </a:r>
            <a:r>
              <a:rPr lang="ru-RU" sz="3200" b="1" dirty="0"/>
              <a:t>и призеров регионального этапа всероссийской олимпиады школьников, </a:t>
            </a:r>
            <a:r>
              <a:rPr lang="ru-RU" sz="3200" dirty="0"/>
              <a:t> </a:t>
            </a:r>
            <a:r>
              <a:rPr lang="ru-RU" sz="3200" b="1" dirty="0" smtClean="0"/>
              <a:t>проведенного </a:t>
            </a:r>
            <a:r>
              <a:rPr lang="ru-RU" sz="3200" b="1" dirty="0"/>
              <a:t>в 2021/2022 учебном году в Республике Дагестан </a:t>
            </a:r>
            <a:endParaRPr lang="ru-RU" sz="3200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032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1227716"/>
              </p:ext>
            </p:extLst>
          </p:nvPr>
        </p:nvGraphicFramePr>
        <p:xfrm>
          <a:off x="179512" y="391319"/>
          <a:ext cx="8784976" cy="635004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602700"/>
                <a:gridCol w="1323391"/>
                <a:gridCol w="601851"/>
                <a:gridCol w="1083161"/>
                <a:gridCol w="1804701"/>
                <a:gridCol w="1083161"/>
                <a:gridCol w="2286011"/>
              </a:tblGrid>
              <a:tr h="6963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1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Ильясов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Ильяс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Арсенович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11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СОШ№12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экономика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победитель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Шамхалова 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Салимат Рамазановна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29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2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Гусенов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Ислам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Шамилович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11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МКОУ СОШ№10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основы безопасности и жизнедеятельности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призер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Ханустранов </a:t>
                      </a:r>
                      <a:endParaRPr lang="ru-RU" sz="900" b="1">
                        <a:effectLst/>
                      </a:endParaRPr>
                    </a:p>
                    <a:p>
                      <a:pPr marR="1177925"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Магомед Мирзаевич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63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Гурбанов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Шагидхан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Тахирович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МКОУ СОШ№8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математика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призер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Магомедова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Арият</a:t>
                      </a:r>
                      <a:r>
                        <a:rPr lang="ru-RU" sz="1100" b="1" dirty="0">
                          <a:effectLst/>
                        </a:rPr>
                        <a:t> Магомедовна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52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4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Рамазанов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Ислам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Курбанович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география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призер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Магомедкадиева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Луиза </a:t>
                      </a:r>
                      <a:r>
                        <a:rPr lang="ru-RU" sz="1100" b="1" dirty="0" err="1">
                          <a:effectLst/>
                        </a:rPr>
                        <a:t>Курбановна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52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5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Вагидова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Кистаман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Владимировна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9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обществознание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победитель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Темирханова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Муъминат</a:t>
                      </a:r>
                      <a:r>
                        <a:rPr lang="ru-RU" sz="1100" b="1" dirty="0">
                          <a:effectLst/>
                        </a:rPr>
                        <a:t> Магомедовна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52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6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Даудова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Хадижат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Шарапудиновна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обществознание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победитель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Гапизова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Зухра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Агаевна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85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7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Атаева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Умукусум</a:t>
                      </a:r>
                      <a:endParaRPr lang="ru-RU" sz="9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Джамалутдиновна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10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СОШ№3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обществознание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призер</a:t>
                      </a:r>
                      <a:endParaRPr lang="ru-RU" sz="9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Магомедова </a:t>
                      </a:r>
                      <a:r>
                        <a:rPr lang="ru-RU" sz="1100" b="1" dirty="0" err="1">
                          <a:effectLst/>
                        </a:rPr>
                        <a:t>Салихат</a:t>
                      </a:r>
                      <a:endParaRPr lang="ru-RU" sz="9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 Магомедовна </a:t>
                      </a:r>
                      <a:endParaRPr lang="ru-RU" sz="9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1956" marR="519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09265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5950267"/>
              </p:ext>
            </p:extLst>
          </p:nvPr>
        </p:nvGraphicFramePr>
        <p:xfrm>
          <a:off x="0" y="44628"/>
          <a:ext cx="9108505" cy="6768749"/>
        </p:xfrm>
        <a:graphic>
          <a:graphicData uri="http://schemas.openxmlformats.org/drawingml/2006/table">
            <a:tbl>
              <a:tblPr firstRow="1" firstCol="1" bandRow="1"/>
              <a:tblGrid>
                <a:gridCol w="624895"/>
                <a:gridCol w="1372128"/>
                <a:gridCol w="624016"/>
                <a:gridCol w="1123051"/>
                <a:gridCol w="1871165"/>
                <a:gridCol w="1123051"/>
                <a:gridCol w="2370199"/>
              </a:tblGrid>
              <a:tr h="6153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8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Ильясов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Ильяс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Арсенович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СОШ№12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призер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Шамхалова Салимат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Рмазановна</a:t>
                      </a: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9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Раджабова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Марал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Мурадхановна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СОШ№3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призер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Хасбулатов Хасбулат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Магомедович </a:t>
                      </a: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55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Иманалиева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Арифа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Руслановна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СОШ№2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обществознание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призер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Кадиева Патимат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Алиевна </a:t>
                      </a: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55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Бутаева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Альфия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Ризвановна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технология (культура дома и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декаративно</a:t>
                      </a: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-прикладное творчество)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призер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Камалова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Наира</a:t>
                      </a: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Джамаловна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12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Мугутдинов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Нариман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Набиевич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технология (техника и техническое творчество)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победитель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Магомедов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Гаджимурад</a:t>
                      </a: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Абдусаламович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13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Черкасов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Лев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Владимирович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СОШ№1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технология (техника и техническое творчество)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победитель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Магомедов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Гаджимурад</a:t>
                      </a: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Абдусаламович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14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Алиризаев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Рустам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Акимович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СОШ№12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технология (техника и техническое творчество)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победитель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Ибрагимов Ибрагим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Магомедрасулович</a:t>
                      </a:r>
                      <a:endParaRPr lang="ru-RU" sz="1100" b="1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4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15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Гурбанов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Шагидхан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Тахирович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МКОУ СОШ№8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технология (техника и техническое творчество)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призер</a:t>
                      </a:r>
                    </a:p>
                  </a:txBody>
                  <a:tcPr marL="44084" marR="44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Османов </a:t>
                      </a: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Сиражудин</a:t>
                      </a: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Сунгурович</a:t>
                      </a:r>
                      <a:r>
                        <a:rPr lang="ru-RU" sz="1100" b="1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 </a:t>
                      </a:r>
                    </a:p>
                  </a:txBody>
                  <a:tcPr marL="44084" marR="440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120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429312"/>
              </p:ext>
            </p:extLst>
          </p:nvPr>
        </p:nvGraphicFramePr>
        <p:xfrm>
          <a:off x="35496" y="-1"/>
          <a:ext cx="9073007" cy="6858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622459"/>
                <a:gridCol w="1366781"/>
                <a:gridCol w="621584"/>
                <a:gridCol w="1118673"/>
                <a:gridCol w="1863873"/>
                <a:gridCol w="1118673"/>
                <a:gridCol w="2360964"/>
              </a:tblGrid>
              <a:tr h="914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16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Саидов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Арслан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Османович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технология (техника и техническое творчество)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Магомедов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 Гаджимурад Абдусаламович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17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Магомедов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Гаджимурад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Магомедкамилович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11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МКОУ СОШ№1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технология (техника и техническое творчество)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Магомедов Гаджимурад Абдусаламович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18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Яралиев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Нурутдин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Нариманович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МКОУ СОШ№12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физическая культура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Гусейнов Магомедсаид Убайдулаевич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19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Абдуллаева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Алина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Казимагомедовна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физическая культура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призер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Айдиев Меджид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Ибрагимханович 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20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Маммаева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Альбина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Магомедовна  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11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физическая культура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призер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Магомедов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Магомед </a:t>
                      </a:r>
                      <a:r>
                        <a:rPr lang="ru-RU" sz="1100" b="1" dirty="0" err="1">
                          <a:effectLst/>
                        </a:rPr>
                        <a:t>Закаригаевич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Хизриева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Алина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Изамутдиновна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физическая культура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призер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Магомедов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Магомед </a:t>
                      </a:r>
                      <a:r>
                        <a:rPr lang="ru-RU" sz="1100" b="1" dirty="0" err="1">
                          <a:effectLst/>
                        </a:rPr>
                        <a:t>Закаригаевич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22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Камалова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Лейла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Абдуллаевна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10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МКОУ СОШ№11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физическая культура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Шайхалиев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effectLst/>
                        </a:rPr>
                        <a:t>Мухтар</a:t>
                      </a:r>
                      <a:r>
                        <a:rPr lang="ru-RU" sz="1100" b="1" dirty="0">
                          <a:effectLst/>
                        </a:rPr>
                        <a:t> </a:t>
                      </a:r>
                      <a:r>
                        <a:rPr lang="ru-RU" sz="1100" b="1" dirty="0" err="1">
                          <a:effectLst/>
                        </a:rPr>
                        <a:t>Ибрагимович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8492" marR="4849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998577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6234877"/>
              </p:ext>
            </p:extLst>
          </p:nvPr>
        </p:nvGraphicFramePr>
        <p:xfrm>
          <a:off x="107501" y="116631"/>
          <a:ext cx="8928994" cy="6696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2579"/>
                <a:gridCol w="1345087"/>
                <a:gridCol w="611717"/>
                <a:gridCol w="1100918"/>
                <a:gridCol w="1834288"/>
                <a:gridCol w="1100918"/>
                <a:gridCol w="2323487"/>
              </a:tblGrid>
              <a:tr h="670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Курбанова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Диана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Расуловна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МКОУ СОШ№12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физическая культура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призер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Адамов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 Рамазан Абдуселимович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68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Магомедова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Амина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Омаровна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МКОУ СОШ№2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биология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призер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Гаджимурадова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Абидат Зубайруевна 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707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Адаева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Умукусум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Тимуровна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МКОУ СОШ№10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биология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призер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Омарова Айшат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Багомедовна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68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Курбанова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Паризат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Гаджиевна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МКОУ СОШ№12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искусство (мировая художественная культура)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призер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Багомедова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Асият Залимхановна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68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Курбанова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Диана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Расуловна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МКОУ СОШ№12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искусство (мировая художественная культура)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победитель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Багомедова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Асият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Залимхановна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68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Курбанмагомедова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Асият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Надировна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МКОУ СОШ№12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искусство (мировая художественная культура)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призер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Багомедова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Асият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Залимхановна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710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Абдурашидова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Зарема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Майсуровна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МКОУ СОШ№12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искусство (мировая художественная культура)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призер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Багомедова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Асият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Залимхановна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68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Багадзиева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Милана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Назировна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МКОУ СОШ№10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искусство (мировая художественная культура)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</a:rPr>
                        <a:t>призер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Нуралиева Анжела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</a:rPr>
                        <a:t>Рибиуллаховна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6928" marR="4692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54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5569839"/>
              </p:ext>
            </p:extLst>
          </p:nvPr>
        </p:nvGraphicFramePr>
        <p:xfrm>
          <a:off x="107505" y="44623"/>
          <a:ext cx="8928991" cy="681337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612579"/>
                <a:gridCol w="1345086"/>
                <a:gridCol w="611716"/>
                <a:gridCol w="1100918"/>
                <a:gridCol w="1834287"/>
                <a:gridCol w="1100918"/>
                <a:gridCol w="2323487"/>
              </a:tblGrid>
              <a:tr h="13241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31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Абдусаламова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Зухра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Байтуллаевна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МКОУ СОШ№1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английский язык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Джамаладинова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Заира Алиевна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44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32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Яхья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Фаваз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Юсеф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10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МКОУ СОШ№11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английский язык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Рамазанова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 Зухра Рамазановна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92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33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Магомед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Азиз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Мухтарович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МКОУ СОШ№1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английский язык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призер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Халиков</a:t>
                      </a:r>
                      <a:r>
                        <a:rPr lang="ru-RU" sz="1200" b="1" dirty="0">
                          <a:effectLst/>
                        </a:rPr>
                        <a:t> Осман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 Магомедович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41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34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Мукмагомедова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Джамиля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Магомедкадиева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9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МКОУ СОШ№10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литература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призер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Нуралиева Анжела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 </a:t>
                      </a:r>
                      <a:r>
                        <a:rPr lang="ru-RU" sz="1200" b="1" dirty="0" err="1">
                          <a:effectLst/>
                        </a:rPr>
                        <a:t>Рибиуллаховна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72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35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Маллаева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Амина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Марисовна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9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МКОУ СОШ№10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литература 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Нуралиева Анжела 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Рибиуллаховна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4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36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Магомедова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Саида</a:t>
                      </a:r>
                      <a:endParaRPr lang="ru-RU" sz="1100" b="1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Зурабовна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11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МКОУ СОШ№2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литература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</a:rPr>
                        <a:t>призер</a:t>
                      </a:r>
                      <a:endParaRPr lang="ru-RU" sz="11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Иманалиева</a:t>
                      </a:r>
                      <a:r>
                        <a:rPr lang="ru-RU" sz="1200" b="1" dirty="0">
                          <a:effectLst/>
                        </a:rPr>
                        <a:t> </a:t>
                      </a:r>
                      <a:r>
                        <a:rPr lang="ru-RU" sz="1200" b="1" dirty="0" err="1">
                          <a:effectLst/>
                        </a:rPr>
                        <a:t>Ижев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effectLst/>
                        </a:rPr>
                        <a:t>Вагидовна</a:t>
                      </a:r>
                      <a:r>
                        <a:rPr lang="ru-RU" sz="1200" b="1" dirty="0">
                          <a:effectLst/>
                        </a:rPr>
                        <a:t> </a:t>
                      </a:r>
                      <a:endParaRPr lang="ru-RU" sz="11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0616" marR="6061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80900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Якубова </a:t>
            </a:r>
            <a:r>
              <a:rPr lang="ru-RU" dirty="0" err="1" smtClean="0"/>
              <a:t>Патимат</a:t>
            </a:r>
            <a:r>
              <a:rPr lang="ru-RU" dirty="0" smtClean="0"/>
              <a:t>, МКОУ СОШ №8 - 2 место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effectLst/>
              </a:rPr>
              <a:t>Национально-региональный компонент </a:t>
            </a:r>
            <a:r>
              <a:rPr lang="ru-RU" dirty="0">
                <a:solidFill>
                  <a:srgbClr val="FF0000"/>
                </a:solidFill>
                <a:effectLst/>
              </a:rPr>
              <a:t>по истории Дагестана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276872"/>
            <a:ext cx="4320480" cy="364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68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                           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Республиканский конкурс на лучшего знатока Конституции РФ и РД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65" y="2132856"/>
            <a:ext cx="3456384" cy="390905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34773" y="3757859"/>
            <a:ext cx="4435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Участник заключительного этапа Всероссийской олимпиады школьников по мировой художественной культуре в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г.Казань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572000" y="1729853"/>
            <a:ext cx="37575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Курбанова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Диана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Расуловна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, МБОУ «СОШ №12» – 3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место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34773" y="5085184"/>
            <a:ext cx="44375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Республиканский конкурс «Основы правовых знаний» – 2 место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Республиканский олимпиада по русскому языку – 1 место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762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81" y="1268760"/>
            <a:ext cx="3735045" cy="210096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«Патриотическое воспитание»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6056" y="1736812"/>
            <a:ext cx="3803915" cy="36724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81" y="3573016"/>
            <a:ext cx="4283968" cy="32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0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«Президентские состязания»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МКОУ «СОШ №1» - 3 место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245" y="1268760"/>
            <a:ext cx="2952328" cy="2171926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495374"/>
            <a:ext cx="3354189" cy="53285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545632"/>
            <a:ext cx="476981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11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84784"/>
            <a:ext cx="3811336" cy="452596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«Готов к труду и обороне»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852936"/>
            <a:ext cx="4425711" cy="33123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16016" y="1765955"/>
            <a:ext cx="3826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Команда МКОУ «СОШ №1»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695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МКОУ «СОШ №8» - победители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«Футбольная лига»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45" y="2000686"/>
            <a:ext cx="3491459" cy="22548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503" y="1983228"/>
            <a:ext cx="3528392" cy="22601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45" y="4437112"/>
            <a:ext cx="3491459" cy="23267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847" y="4437112"/>
            <a:ext cx="3539048" cy="23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23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Дополнительное образование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«</a:t>
            </a:r>
            <a:r>
              <a:rPr lang="ru-RU" sz="3100" dirty="0" smtClean="0">
                <a:solidFill>
                  <a:srgbClr val="FF0000"/>
                </a:solidFill>
              </a:rPr>
              <a:t>Успех каждого ребенка»</a:t>
            </a:r>
            <a:endParaRPr lang="ru-RU" sz="3100" dirty="0">
              <a:solidFill>
                <a:srgbClr val="FF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8074425"/>
              </p:ext>
            </p:extLst>
          </p:nvPr>
        </p:nvGraphicFramePr>
        <p:xfrm>
          <a:off x="457200" y="1484784"/>
          <a:ext cx="822960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1002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ДДТ функционируют  </a:t>
            </a:r>
            <a:r>
              <a:rPr lang="ru-RU" dirty="0">
                <a:solidFill>
                  <a:srgbClr val="FF0000"/>
                </a:solidFill>
              </a:rPr>
              <a:t>24 </a:t>
            </a:r>
            <a:r>
              <a:rPr lang="ru-RU" dirty="0"/>
              <a:t> творческих   объединений, это </a:t>
            </a:r>
            <a:r>
              <a:rPr lang="ru-RU" dirty="0">
                <a:solidFill>
                  <a:srgbClr val="FF0000"/>
                </a:solidFill>
              </a:rPr>
              <a:t>93</a:t>
            </a:r>
            <a:r>
              <a:rPr lang="ru-RU" dirty="0"/>
              <a:t> группы  в  них -</a:t>
            </a:r>
            <a:r>
              <a:rPr lang="ru-RU" dirty="0" smtClean="0">
                <a:solidFill>
                  <a:srgbClr val="FF0000"/>
                </a:solidFill>
              </a:rPr>
              <a:t>1617 </a:t>
            </a:r>
            <a:r>
              <a:rPr lang="ru-RU" dirty="0" smtClean="0"/>
              <a:t>обучающихся</a:t>
            </a:r>
            <a:r>
              <a:rPr lang="ru-RU" dirty="0"/>
              <a:t>. </a:t>
            </a:r>
          </a:p>
          <a:p>
            <a:r>
              <a:rPr lang="ru-RU" dirty="0"/>
              <a:t>Работают </a:t>
            </a:r>
            <a:r>
              <a:rPr lang="ru-RU" dirty="0">
                <a:solidFill>
                  <a:srgbClr val="FF0000"/>
                </a:solidFill>
              </a:rPr>
              <a:t>23</a:t>
            </a:r>
            <a:r>
              <a:rPr lang="ru-RU" dirty="0"/>
              <a:t> педагога, из них: </a:t>
            </a:r>
          </a:p>
          <a:p>
            <a:r>
              <a:rPr lang="ru-RU" dirty="0"/>
              <a:t>Высшая  категория – </a:t>
            </a:r>
            <a:r>
              <a:rPr lang="ru-RU" dirty="0">
                <a:solidFill>
                  <a:srgbClr val="FF0000"/>
                </a:solidFill>
              </a:rPr>
              <a:t>7</a:t>
            </a:r>
            <a:r>
              <a:rPr lang="ru-RU" dirty="0"/>
              <a:t> человек;   первая  категория – </a:t>
            </a:r>
            <a:r>
              <a:rPr lang="ru-RU" dirty="0">
                <a:solidFill>
                  <a:srgbClr val="FF0000"/>
                </a:solidFill>
              </a:rPr>
              <a:t>6</a:t>
            </a:r>
            <a:r>
              <a:rPr lang="ru-RU" dirty="0"/>
              <a:t> человек;  курсы  повышения  квалификации прошли – </a:t>
            </a:r>
            <a:r>
              <a:rPr lang="ru-RU" dirty="0">
                <a:solidFill>
                  <a:srgbClr val="FF0000"/>
                </a:solidFill>
              </a:rPr>
              <a:t>14</a:t>
            </a:r>
            <a:r>
              <a:rPr lang="ru-RU" dirty="0"/>
              <a:t> человек.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75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346452"/>
              </p:ext>
            </p:extLst>
          </p:nvPr>
        </p:nvGraphicFramePr>
        <p:xfrm>
          <a:off x="35496" y="44624"/>
          <a:ext cx="8928991" cy="686055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188845"/>
                <a:gridCol w="4740146"/>
              </a:tblGrid>
              <a:tr h="1661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Октябрь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82" marR="354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82" marR="354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92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1.Республиканский конкурс  «Учителя  живут  в  учениках»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82" marR="354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место – </a:t>
                      </a:r>
                      <a:r>
                        <a:rPr lang="ru-RU" sz="1200" dirty="0" err="1">
                          <a:effectLst/>
                        </a:rPr>
                        <a:t>Омарова</a:t>
                      </a:r>
                      <a:r>
                        <a:rPr lang="ru-RU" sz="1200" dirty="0">
                          <a:effectLst/>
                        </a:rPr>
                        <a:t> Джамиля Магомедовна,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учитель английского языка МКОУ«СОШ №8», в  номинации «Учитель –  профессия дальнего действия»,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г. Избербаш.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место – </a:t>
                      </a:r>
                      <a:r>
                        <a:rPr lang="ru-RU" sz="1200" dirty="0" err="1">
                          <a:effectLst/>
                        </a:rPr>
                        <a:t>Алибавматова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Асият</a:t>
                      </a:r>
                      <a:r>
                        <a:rPr lang="ru-RU" sz="1200" dirty="0">
                          <a:effectLst/>
                        </a:rPr>
                        <a:t>, ученица 5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класса МКОУ «СОШ №8».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 разным возрастным категориям: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 место – Клюев Алексей, ученик 6 класса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МКОУ «ИШИ».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 место – </a:t>
                      </a:r>
                      <a:r>
                        <a:rPr lang="ru-RU" sz="1200" dirty="0" err="1">
                          <a:effectLst/>
                        </a:rPr>
                        <a:t>Салимова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Мадина</a:t>
                      </a:r>
                      <a:r>
                        <a:rPr lang="ru-RU" sz="1200" dirty="0">
                          <a:effectLst/>
                        </a:rPr>
                        <a:t>, ученица 4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  класса МКОУ «СОШ 2».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 место – Джалилова Амина, ученица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7 класса  МКОУ «СОШ №8».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 - </a:t>
                      </a:r>
                      <a:r>
                        <a:rPr lang="ru-RU" sz="1200" dirty="0" err="1">
                          <a:effectLst/>
                        </a:rPr>
                        <a:t>Сардарова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Ханум</a:t>
                      </a:r>
                      <a:r>
                        <a:rPr lang="ru-RU" sz="1200" dirty="0">
                          <a:effectLst/>
                        </a:rPr>
                        <a:t>, ученица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2 класса МКОУ «СОШ №8».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 – </a:t>
                      </a:r>
                      <a:r>
                        <a:rPr lang="ru-RU" sz="1200" dirty="0" err="1">
                          <a:effectLst/>
                        </a:rPr>
                        <a:t>Кубаева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Муминат</a:t>
                      </a:r>
                      <a:r>
                        <a:rPr lang="ru-RU" sz="1200" dirty="0">
                          <a:effectLst/>
                        </a:rPr>
                        <a:t>, ученица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3  класса  МБОУ «СОШ №12».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 – </a:t>
                      </a:r>
                      <a:r>
                        <a:rPr lang="ru-RU" sz="1200" dirty="0" err="1">
                          <a:effectLst/>
                        </a:rPr>
                        <a:t>Кабукаев</a:t>
                      </a:r>
                      <a:r>
                        <a:rPr lang="ru-RU" sz="1200" dirty="0">
                          <a:effectLst/>
                        </a:rPr>
                        <a:t> Рамазан, ученик 3 класса МБОУ «СОШ №12».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 – </a:t>
                      </a:r>
                      <a:r>
                        <a:rPr lang="ru-RU" sz="1200" dirty="0" err="1">
                          <a:effectLst/>
                        </a:rPr>
                        <a:t>Абакаров</a:t>
                      </a:r>
                      <a:r>
                        <a:rPr lang="ru-RU" sz="1200" dirty="0">
                          <a:effectLst/>
                        </a:rPr>
                        <a:t> Магомед, ученик 6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класса  МКОУ «ИШИ».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 – </a:t>
                      </a:r>
                      <a:r>
                        <a:rPr lang="ru-RU" sz="1200" dirty="0" err="1">
                          <a:effectLst/>
                        </a:rPr>
                        <a:t>Абукарова</a:t>
                      </a:r>
                      <a:r>
                        <a:rPr lang="ru-RU" sz="1200" dirty="0">
                          <a:effectLst/>
                        </a:rPr>
                        <a:t>  Фатима, ученица 8 класса МКОУ «СОШ №11»,руководитель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</a:t>
                      </a:r>
                      <a:r>
                        <a:rPr lang="ru-RU" sz="1200" dirty="0" err="1">
                          <a:effectLst/>
                        </a:rPr>
                        <a:t>Нурудинова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Пирдаз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Абдуллаевна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82" marR="354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79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</a:t>
                      </a:r>
                      <a:r>
                        <a:rPr lang="en-US" sz="1400" dirty="0">
                          <a:effectLst/>
                        </a:rPr>
                        <a:t>VI</a:t>
                      </a:r>
                      <a:r>
                        <a:rPr lang="ru-RU" sz="1400" dirty="0">
                          <a:effectLst/>
                        </a:rPr>
                        <a:t> Республиканский фестиваль русской народной и дагестанской сказки»                                   </a:t>
                      </a:r>
                      <a:endParaRPr lang="ru-RU" sz="14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82" marR="354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место - творческий коллектив «МИКС»,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МБОУ «ДДТ», сказка  «Кольцо  султана»,   руководитель Ахмедова П.А., педагог  МБОУ «ДДТ» г. Избербаш.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место – театральный  кружок «Театр одного  зрителя», учащиеся  3</a:t>
                      </a:r>
                      <a:r>
                        <a:rPr lang="ru-RU" sz="1200" baseline="30000" dirty="0">
                          <a:effectLst/>
                        </a:rPr>
                        <a:t>А</a:t>
                      </a:r>
                      <a:r>
                        <a:rPr lang="ru-RU" sz="1200" dirty="0">
                          <a:effectLst/>
                        </a:rPr>
                        <a:t> класса  МКОУ  «СОШ №8» , русская народная сказка   «Морозко»,  руководитель </a:t>
                      </a:r>
                      <a:r>
                        <a:rPr lang="ru-RU" sz="1200" dirty="0" err="1">
                          <a:effectLst/>
                        </a:rPr>
                        <a:t>Муртузалиева</a:t>
                      </a:r>
                      <a:r>
                        <a:rPr lang="ru-RU" sz="1200" dirty="0">
                          <a:effectLst/>
                        </a:rPr>
                        <a:t> Э.А.  г. Избербаш.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482" marR="354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675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0330002"/>
              </p:ext>
            </p:extLst>
          </p:nvPr>
        </p:nvGraphicFramePr>
        <p:xfrm>
          <a:off x="35496" y="44624"/>
          <a:ext cx="9001000" cy="681337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241547"/>
                <a:gridCol w="4759453"/>
              </a:tblGrid>
              <a:tr h="2573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Ноябрь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8718">
                <a:tc>
                  <a:txBody>
                    <a:bodyPr/>
                    <a:lstStyle/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>
                          <a:effectLst/>
                        </a:rPr>
                        <a:t>1.Республиканский этап Всероссийского конкурс юных исследователей окружающей среды  «Открытия  2030»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 место - Махиев Талех, ученик 8 класса МКОУ  «СОШ №11»,  руководитель Магомедова  Галина Абакаровна, учитель биологии  МКОУ «СОШ №11» г. Избербаш.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 место - Алигаджиева Рукият, ученица 10 класса МКОУ «СОШ №2» г. Избербаш.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1378">
                <a:tc>
                  <a:txBody>
                    <a:bodyPr/>
                    <a:lstStyle/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>
                          <a:effectLst/>
                        </a:rPr>
                        <a:t>2.Всероссийский  этап Всероссийского конкурс юных исследователей окружающей среды  «Открытия- 2030»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Дипломант - конкурса юных  исследователей  окружающей среды   «Открытия- 2030» Махиев Талех, ученик 8 класса  МКОУ «СОШ №11», руководитель  Магомедова Галина   Абакаровна,  учитель биологии  МКОУ «СОШ №11» г. Избербаш.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9358">
                <a:tc>
                  <a:txBody>
                    <a:bodyPr/>
                    <a:lstStyle/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>
                          <a:effectLst/>
                        </a:rPr>
                        <a:t>3.Республиканский этап конкурса «История школы. Незабываемые имена»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 место - Арсланова Оксана Камалутдиновна,  учитель истории МКОУ «СОШ №11»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6581">
                <a:tc>
                  <a:txBody>
                    <a:bodyPr/>
                    <a:lstStyle/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 dirty="0">
                          <a:effectLst/>
                        </a:rPr>
                        <a:t>4.Республиканский этап Всероссийской  олимпиады школьников по вопросам </a:t>
                      </a:r>
                    </a:p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 dirty="0">
                          <a:effectLst/>
                        </a:rPr>
                        <a:t>избирательного права и избирательного  процесса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0"/>
                        </a:spcBef>
                      </a:pPr>
                      <a:r>
                        <a:rPr lang="ru-RU" sz="1100" dirty="0">
                          <a:effectLst/>
                        </a:rPr>
                        <a:t>1место - Джабраилова </a:t>
                      </a:r>
                      <a:r>
                        <a:rPr lang="ru-RU" sz="1100" dirty="0" err="1">
                          <a:effectLst/>
                        </a:rPr>
                        <a:t>Аминат</a:t>
                      </a:r>
                      <a:r>
                        <a:rPr lang="ru-RU" sz="1100" dirty="0">
                          <a:effectLst/>
                        </a:rPr>
                        <a:t> </a:t>
                      </a:r>
                      <a:r>
                        <a:rPr lang="ru-RU" sz="1100" dirty="0" err="1">
                          <a:effectLst/>
                        </a:rPr>
                        <a:t>Камилевна</a:t>
                      </a:r>
                      <a:r>
                        <a:rPr lang="ru-RU" sz="1100" dirty="0">
                          <a:effectLst/>
                        </a:rPr>
                        <a:t>, ученица 10 класса МКОУ «СОШ №10», </a:t>
                      </a:r>
                      <a:endParaRPr lang="ru-RU" sz="800" dirty="0">
                        <a:effectLst/>
                      </a:endParaRPr>
                    </a:p>
                    <a:p>
                      <a:pPr algn="just">
                        <a:spcBef>
                          <a:spcPts val="750"/>
                        </a:spcBef>
                      </a:pPr>
                      <a:r>
                        <a:rPr lang="ru-RU" sz="1100" dirty="0">
                          <a:effectLst/>
                        </a:rPr>
                        <a:t> руководитель  </a:t>
                      </a:r>
                      <a:r>
                        <a:rPr lang="ru-RU" sz="1100" dirty="0" err="1">
                          <a:effectLst/>
                        </a:rPr>
                        <a:t>Гапизова</a:t>
                      </a:r>
                      <a:r>
                        <a:rPr lang="ru-RU" sz="1100" dirty="0">
                          <a:effectLst/>
                        </a:rPr>
                        <a:t> </a:t>
                      </a:r>
                      <a:r>
                        <a:rPr lang="ru-RU" sz="1100" dirty="0" err="1">
                          <a:effectLst/>
                        </a:rPr>
                        <a:t>Зухра</a:t>
                      </a:r>
                      <a:r>
                        <a:rPr lang="ru-RU" sz="1100" dirty="0">
                          <a:effectLst/>
                        </a:rPr>
                        <a:t> </a:t>
                      </a:r>
                      <a:r>
                        <a:rPr lang="ru-RU" sz="1100" dirty="0" err="1">
                          <a:effectLst/>
                        </a:rPr>
                        <a:t>Агаевна</a:t>
                      </a:r>
                      <a:r>
                        <a:rPr lang="ru-RU" sz="1100" dirty="0">
                          <a:effectLst/>
                        </a:rPr>
                        <a:t> ,  учитель истории  и  обществознания </a:t>
                      </a:r>
                      <a:endParaRPr lang="ru-RU" sz="8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МКОУ «СОШ №10»  г. Избербаш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4946" marR="5494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98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9886526"/>
              </p:ext>
            </p:extLst>
          </p:nvPr>
        </p:nvGraphicFramePr>
        <p:xfrm>
          <a:off x="0" y="116632"/>
          <a:ext cx="9143999" cy="734030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308933"/>
                <a:gridCol w="4835066"/>
              </a:tblGrid>
              <a:tr h="913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Январь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9170">
                <a:tc>
                  <a:txBody>
                    <a:bodyPr/>
                    <a:lstStyle/>
                    <a:p>
                      <a:r>
                        <a:rPr lang="ru-RU" sz="1400">
                          <a:effectLst/>
                        </a:rPr>
                        <a:t>Республиканский этап Всероссийского конкурса экологических рисунков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 место - Мирзаев Азамат,  10-14 лет, обучающийся  МБОУ «ДДТ» т\о «Вдохновение»,  в   номинации «По лесной тропинке», руководитель Хасбулатова Ж.Д., педагогМБОУ «ДДТ» г. Избербаш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31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Март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1440">
                <a:tc>
                  <a:txBody>
                    <a:bodyPr/>
                    <a:lstStyle/>
                    <a:p>
                      <a:r>
                        <a:rPr lang="ru-RU" sz="1400" dirty="0">
                          <a:effectLst/>
                        </a:rPr>
                        <a:t>1.Всероссийский  конкурс  с международным  участием  «Планета – наше  достояние»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 место - Абдуллаева </a:t>
                      </a:r>
                      <a:r>
                        <a:rPr lang="ru-RU" sz="1000" dirty="0" err="1">
                          <a:effectLst/>
                        </a:rPr>
                        <a:t>Марзият</a:t>
                      </a:r>
                      <a:r>
                        <a:rPr lang="ru-RU" sz="1000" dirty="0">
                          <a:effectLst/>
                        </a:rPr>
                        <a:t>, ученица 11 класса МКОУ «СОШ№11»,  руководитель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Арсланова Оксана </a:t>
                      </a:r>
                      <a:r>
                        <a:rPr lang="ru-RU" sz="1000" dirty="0" err="1">
                          <a:effectLst/>
                        </a:rPr>
                        <a:t>Камалутдиновна</a:t>
                      </a:r>
                      <a:r>
                        <a:rPr lang="ru-RU" sz="1000" dirty="0">
                          <a:effectLst/>
                        </a:rPr>
                        <a:t>,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учитель истории и обществознания МКОУ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«СОШ №11» г. Избербаш.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 место - </a:t>
                      </a:r>
                      <a:r>
                        <a:rPr lang="ru-RU" sz="1000" dirty="0" err="1">
                          <a:effectLst/>
                        </a:rPr>
                        <a:t>Абукарова</a:t>
                      </a:r>
                      <a:r>
                        <a:rPr lang="ru-RU" sz="1000" dirty="0">
                          <a:effectLst/>
                        </a:rPr>
                        <a:t> Фатима, ученица 8 класса  МКОУ «СОШ№11», руководитель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Нурудинова</a:t>
                      </a: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Пирдаз</a:t>
                      </a: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Абдуллаевна</a:t>
                      </a:r>
                      <a:r>
                        <a:rPr lang="ru-RU" sz="1000" dirty="0">
                          <a:effectLst/>
                        </a:rPr>
                        <a:t>, учитель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истории  и обществознания  МКОУ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«СОШ №11» г. Избербаш.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 место - Исаева </a:t>
                      </a:r>
                      <a:r>
                        <a:rPr lang="ru-RU" sz="1000" dirty="0" err="1">
                          <a:effectLst/>
                        </a:rPr>
                        <a:t>Патимат</a:t>
                      </a:r>
                      <a:r>
                        <a:rPr lang="ru-RU" sz="1000" dirty="0">
                          <a:effectLst/>
                        </a:rPr>
                        <a:t>, ученица 8 класса МКОУ  «СОШ№11», руководитель Магомедова  Заира </a:t>
                      </a:r>
                      <a:r>
                        <a:rPr lang="ru-RU" sz="1000" dirty="0" err="1">
                          <a:effectLst/>
                        </a:rPr>
                        <a:t>Магомедсаламовна</a:t>
                      </a:r>
                      <a:r>
                        <a:rPr lang="ru-RU" sz="1000" dirty="0">
                          <a:effectLst/>
                        </a:rPr>
                        <a:t>, учитель МКОУ «СОШ №11» г. Избербаш.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8340">
                <a:tc>
                  <a:txBody>
                    <a:bodyPr/>
                    <a:lstStyle/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 dirty="0">
                          <a:effectLst/>
                        </a:rPr>
                        <a:t>Республиканский этап XX  Всероссийского  детского  экологического  конкурса - форума  «Зелёная  планета  2022»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 место - Ахмедов </a:t>
                      </a:r>
                      <a:r>
                        <a:rPr lang="ru-RU" sz="1000" dirty="0" err="1">
                          <a:effectLst/>
                        </a:rPr>
                        <a:t>Умахан</a:t>
                      </a:r>
                      <a:r>
                        <a:rPr lang="ru-RU" sz="1000" dirty="0">
                          <a:effectLst/>
                        </a:rPr>
                        <a:t>, ученик 2 класса МКОУ  «СОШ №11, руководитель </a:t>
                      </a:r>
                      <a:r>
                        <a:rPr lang="ru-RU" sz="1000" dirty="0" err="1">
                          <a:effectLst/>
                        </a:rPr>
                        <a:t>Саидова</a:t>
                      </a:r>
                      <a:r>
                        <a:rPr lang="ru-RU" sz="1000" dirty="0">
                          <a:effectLst/>
                        </a:rPr>
                        <a:t> Шекер  </a:t>
                      </a:r>
                      <a:r>
                        <a:rPr lang="ru-RU" sz="1000" dirty="0" err="1">
                          <a:effectLst/>
                        </a:rPr>
                        <a:t>Ахедовна</a:t>
                      </a:r>
                      <a:r>
                        <a:rPr lang="ru-RU" sz="1000" dirty="0">
                          <a:effectLst/>
                        </a:rPr>
                        <a:t>, учитель начальных  классов  МКОУ «СОШ №11» г. Избербаш. </a:t>
                      </a:r>
                    </a:p>
                    <a:p>
                      <a:pPr algn="just"/>
                      <a:r>
                        <a:rPr lang="ru-RU" sz="1000" dirty="0">
                          <a:effectLst/>
                        </a:rPr>
                        <a:t>3 место – Алиева </a:t>
                      </a:r>
                      <a:r>
                        <a:rPr lang="ru-RU" sz="1000" dirty="0" err="1">
                          <a:effectLst/>
                        </a:rPr>
                        <a:t>Патимат</a:t>
                      </a: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Серажутдиновна</a:t>
                      </a:r>
                      <a:r>
                        <a:rPr lang="ru-RU" sz="1000" dirty="0">
                          <a:effectLst/>
                        </a:rPr>
                        <a:t>,   ученица 3 класса МКОУ «ИШИ I</a:t>
                      </a:r>
                      <a:r>
                        <a:rPr lang="en-US" sz="1000" dirty="0">
                          <a:effectLst/>
                        </a:rPr>
                        <a:t>II</a:t>
                      </a:r>
                      <a:r>
                        <a:rPr lang="ru-RU" sz="1000" dirty="0">
                          <a:effectLst/>
                        </a:rPr>
                        <a:t>-</a:t>
                      </a:r>
                      <a:r>
                        <a:rPr lang="en-US" sz="1000" dirty="0">
                          <a:effectLst/>
                        </a:rPr>
                        <a:t>IV</a:t>
                      </a:r>
                      <a:r>
                        <a:rPr lang="ru-RU" sz="1000" dirty="0">
                          <a:effectLst/>
                        </a:rPr>
                        <a:t>   видов», руководитель  Абдуллаева </a:t>
                      </a:r>
                      <a:r>
                        <a:rPr lang="ru-RU" sz="1000" dirty="0" err="1">
                          <a:effectLst/>
                        </a:rPr>
                        <a:t>ПатинаКамалутдиновна</a:t>
                      </a:r>
                      <a:r>
                        <a:rPr lang="ru-RU" sz="1000" dirty="0">
                          <a:effectLst/>
                        </a:rPr>
                        <a:t>,  воспитатель МКОУ «ИШИ I</a:t>
                      </a:r>
                      <a:r>
                        <a:rPr lang="en-US" sz="1000" dirty="0">
                          <a:effectLst/>
                        </a:rPr>
                        <a:t>II</a:t>
                      </a:r>
                      <a:r>
                        <a:rPr lang="ru-RU" sz="1000" dirty="0">
                          <a:effectLst/>
                        </a:rPr>
                        <a:t>-</a:t>
                      </a:r>
                      <a:r>
                        <a:rPr lang="en-US" sz="1000" dirty="0">
                          <a:effectLst/>
                        </a:rPr>
                        <a:t>IV</a:t>
                      </a:r>
                      <a:r>
                        <a:rPr lang="ru-RU" sz="1000" dirty="0">
                          <a:effectLst/>
                        </a:rPr>
                        <a:t> видов» г. Избербаш.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310">
                <a:tc>
                  <a:txBody>
                    <a:bodyPr/>
                    <a:lstStyle/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>
                          <a:effectLst/>
                        </a:rPr>
                        <a:t>Апрель</a:t>
                      </a:r>
                      <a:endParaRPr lang="ru-RU" sz="14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5807">
                <a:tc>
                  <a:txBody>
                    <a:bodyPr/>
                    <a:lstStyle/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 dirty="0">
                          <a:effectLst/>
                        </a:rPr>
                        <a:t>1.Республиканский этап  Всероссийского Слета юных  экологов «Экология  без </a:t>
                      </a:r>
                    </a:p>
                    <a:p>
                      <a:pPr>
                        <a:spcBef>
                          <a:spcPts val="750"/>
                        </a:spcBef>
                      </a:pPr>
                      <a:r>
                        <a:rPr lang="ru-RU" sz="1400" dirty="0">
                          <a:effectLst/>
                        </a:rPr>
                        <a:t>    границ»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2место –Мусаев  Магомед </a:t>
                      </a:r>
                      <a:r>
                        <a:rPr lang="ru-RU" sz="1000" dirty="0" err="1">
                          <a:effectLst/>
                        </a:rPr>
                        <a:t>Османович</a:t>
                      </a:r>
                      <a:r>
                        <a:rPr lang="ru-RU" sz="1000" dirty="0">
                          <a:effectLst/>
                        </a:rPr>
                        <a:t>, ученик 10 класса Дипломант - конкурса юных  исследователей  окружающей среды   «Открытия-2030» </a:t>
                      </a:r>
                      <a:r>
                        <a:rPr lang="ru-RU" sz="1000" dirty="0" err="1">
                          <a:effectLst/>
                        </a:rPr>
                        <a:t>Махиев</a:t>
                      </a: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Талех</a:t>
                      </a:r>
                      <a:r>
                        <a:rPr lang="ru-RU" sz="1000" dirty="0">
                          <a:effectLst/>
                        </a:rPr>
                        <a:t>, ученик 8 класса  МКОУ «СОШ №11», руководитель  Магомедова Галина   </a:t>
                      </a:r>
                      <a:r>
                        <a:rPr lang="ru-RU" sz="1000" dirty="0" err="1">
                          <a:effectLst/>
                        </a:rPr>
                        <a:t>Абакаровна</a:t>
                      </a:r>
                      <a:r>
                        <a:rPr lang="ru-RU" sz="1000" dirty="0">
                          <a:effectLst/>
                        </a:rPr>
                        <a:t>,  учитель биологии  МКОУ «СОШ №11руководитель   </a:t>
                      </a:r>
                      <a:r>
                        <a:rPr lang="ru-RU" sz="1000" dirty="0" err="1">
                          <a:effectLst/>
                        </a:rPr>
                        <a:t>Загидова</a:t>
                      </a: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Джавгарат</a:t>
                      </a: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Джанаевна</a:t>
                      </a:r>
                      <a:r>
                        <a:rPr lang="ru-RU" sz="1000" dirty="0">
                          <a:effectLst/>
                        </a:rPr>
                        <a:t>, учитель биологии МКОУ «СОШ №11»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2место -</a:t>
                      </a:r>
                      <a:r>
                        <a:rPr lang="ru-RU" sz="1000" dirty="0" err="1">
                          <a:effectLst/>
                        </a:rPr>
                        <a:t>Гамзаев</a:t>
                      </a:r>
                      <a:r>
                        <a:rPr lang="ru-RU" sz="1000" dirty="0">
                          <a:effectLst/>
                        </a:rPr>
                        <a:t>  </a:t>
                      </a:r>
                      <a:r>
                        <a:rPr lang="ru-RU" sz="1000" dirty="0" err="1">
                          <a:effectLst/>
                        </a:rPr>
                        <a:t>Билал</a:t>
                      </a:r>
                      <a:r>
                        <a:rPr lang="ru-RU" sz="1000" dirty="0">
                          <a:effectLst/>
                        </a:rPr>
                        <a:t>  </a:t>
                      </a:r>
                      <a:r>
                        <a:rPr lang="ru-RU" sz="1000" dirty="0" err="1">
                          <a:effectLst/>
                        </a:rPr>
                        <a:t>Мусабекович</a:t>
                      </a:r>
                      <a:r>
                        <a:rPr lang="ru-RU" sz="1000" dirty="0">
                          <a:effectLst/>
                        </a:rPr>
                        <a:t>, ученик  10 класса МКОУ  «СОШ № 1»   в номинации «Почвоведение», руководитель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</a:t>
                      </a:r>
                      <a:r>
                        <a:rPr lang="ru-RU" sz="1000" dirty="0" err="1">
                          <a:effectLst/>
                        </a:rPr>
                        <a:t>Абдуселимова</a:t>
                      </a:r>
                      <a:r>
                        <a:rPr lang="ru-RU" sz="1000" dirty="0">
                          <a:effectLst/>
                        </a:rPr>
                        <a:t> З.Н. учитель географии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МКОУ «СОШ №1» </a:t>
                      </a:r>
                    </a:p>
                    <a:p>
                      <a:pPr algn="just">
                        <a:spcBef>
                          <a:spcPts val="750"/>
                        </a:spcBef>
                        <a:tabLst>
                          <a:tab pos="466725" algn="l"/>
                        </a:tabLst>
                      </a:pPr>
                      <a:r>
                        <a:rPr lang="ru-RU" sz="1000" dirty="0">
                          <a:effectLst/>
                        </a:rPr>
                        <a:t>3 место- Захарова Вероника Юрьевна, ученица 10класса МКОУ  «СОШ № 1»  в номинации «Орнитология», руководитель Магомедова  А.Ш., учитель  МКОУ «СОШ №1»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285" marR="2328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816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5792664"/>
              </p:ext>
            </p:extLst>
          </p:nvPr>
        </p:nvGraphicFramePr>
        <p:xfrm>
          <a:off x="35496" y="44623"/>
          <a:ext cx="9108504" cy="685862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292206"/>
                <a:gridCol w="4816298"/>
              </a:tblGrid>
              <a:tr h="45909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2.Республиканский  конкурс  педагогического  мастерства   «Моё  лучшее  занятие»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750"/>
                        </a:spcBef>
                      </a:pPr>
                      <a:r>
                        <a:rPr lang="ru-RU" sz="1200">
                          <a:effectLst/>
                        </a:rPr>
                        <a:t>3место - Багомедова  Асият  Залимхановна, учитель  музыки МБОУ «СОШ №12»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6956"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effectLst/>
                        </a:rPr>
                        <a:t>3. Организация и  проведение   Республиканской олимпиады  среди школьников по вопросам  избирательного  права  и  избирательного процесса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750"/>
                        </a:spcBef>
                      </a:pPr>
                      <a:r>
                        <a:rPr lang="ru-RU" sz="1200">
                          <a:effectLst/>
                        </a:rPr>
                        <a:t>1место - Джабраилова Аминат Камилевна, ученица 10 класса МКОУ «СОШ №10», </a:t>
                      </a:r>
                    </a:p>
                    <a:p>
                      <a:pPr algn="l">
                        <a:spcBef>
                          <a:spcPts val="750"/>
                        </a:spcBef>
                      </a:pPr>
                      <a:r>
                        <a:rPr lang="ru-RU" sz="1200">
                          <a:effectLst/>
                        </a:rPr>
                        <a:t> руководитель  Гапизова Зухра Агаевна , </a:t>
                      </a:r>
                    </a:p>
                    <a:p>
                      <a:pPr algn="l">
                        <a:spcBef>
                          <a:spcPts val="750"/>
                        </a:spcBef>
                      </a:pPr>
                      <a:r>
                        <a:rPr lang="ru-RU" sz="1200">
                          <a:effectLst/>
                        </a:rPr>
                        <a:t> учитель истории  и  обществознания МКОУ «СОШ №10» 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3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1.Респубиканский этап Всероссийского конкурса детских рисунков «</a:t>
                      </a:r>
                      <a:r>
                        <a:rPr lang="ru-RU" sz="1200" dirty="0" err="1">
                          <a:effectLst/>
                        </a:rPr>
                        <a:t>Эколята</a:t>
                      </a:r>
                      <a:r>
                        <a:rPr lang="ru-RU" sz="1200" dirty="0">
                          <a:effectLst/>
                        </a:rPr>
                        <a:t> – друзья и защитники  Природы!»</a:t>
                      </a:r>
                    </a:p>
                    <a:p>
                      <a:pPr marL="180340" algn="l"/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1место – Исаев Ханапи Загирович, 6 лет МКДОУ  №10</a:t>
                      </a:r>
                    </a:p>
                    <a:p>
                      <a:pPr marR="10795" algn="l"/>
                      <a:r>
                        <a:rPr lang="ru-RU" sz="1200">
                          <a:effectLst/>
                        </a:rPr>
                        <a:t>3место-Краснов Руслан Шамильевич, обучающийся   т/о «Умей-ка»  МБУ ДО «ДДТ», руководитель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539750" algn="l"/>
                        </a:tabLst>
                      </a:pPr>
                      <a:r>
                        <a:rPr lang="ru-RU" sz="1200">
                          <a:effectLst/>
                        </a:rPr>
                        <a:t>          Запирова Аминат Камильпашаевна, 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539750" algn="l"/>
                        </a:tabLst>
                      </a:pPr>
                      <a:r>
                        <a:rPr lang="ru-RU" sz="1200">
                          <a:effectLst/>
                        </a:rPr>
                        <a:t>           педагог  дополнительного  образования, 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539750" algn="l"/>
                        </a:tabLst>
                      </a:pPr>
                      <a:r>
                        <a:rPr lang="ru-RU" sz="1200">
                          <a:effectLst/>
                        </a:rPr>
                        <a:t>           МБУ ДО «ДДТ». 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1055">
                <a:tc>
                  <a:txBody>
                    <a:bodyPr/>
                    <a:lstStyle/>
                    <a:p>
                      <a:pPr algn="l">
                        <a:spcBef>
                          <a:spcPts val="750"/>
                        </a:spcBef>
                      </a:pPr>
                      <a:r>
                        <a:rPr lang="ru-RU" sz="1200" dirty="0">
                          <a:effectLst/>
                        </a:rPr>
                        <a:t>1.Региональный этап Всероссийского конкурса </a:t>
                      </a:r>
                    </a:p>
                    <a:p>
                      <a:pPr algn="l">
                        <a:spcBef>
                          <a:spcPts val="750"/>
                        </a:spcBef>
                      </a:pPr>
                      <a:r>
                        <a:rPr lang="ru-RU" sz="1200" dirty="0">
                          <a:effectLst/>
                        </a:rPr>
                        <a:t>профессионального мастерства работников  сферы дополнительного образования «Сердце отдаю детям»</a:t>
                      </a:r>
                    </a:p>
                    <a:p>
                      <a:pPr algn="l"/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3место - Ипиева Муслимат Маласеферовна - педагог дополнительного образования МБУ ДО ДДТ </a:t>
                      </a:r>
                      <a:r>
                        <a:rPr lang="ru-RU" sz="1200" u="sng">
                          <a:effectLst/>
                          <a:hlinkClick r:id="rId2"/>
                        </a:rPr>
                        <a:t>https://t.me/domdetskogotvorchestva/737</a:t>
                      </a:r>
                      <a:endParaRPr lang="ru-RU" sz="1200"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256">
                <a:tc>
                  <a:txBody>
                    <a:bodyPr/>
                    <a:lstStyle/>
                    <a:p>
                      <a:pPr algn="l"/>
                      <a:r>
                        <a:rPr lang="ru-RU" sz="1200" dirty="0">
                          <a:effectLst/>
                        </a:rPr>
                        <a:t>Май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153">
                <a:tc>
                  <a:txBody>
                    <a:bodyPr/>
                    <a:lstStyle/>
                    <a:p>
                      <a:pPr algn="l"/>
                      <a:r>
                        <a:rPr lang="ru-RU" sz="1200" dirty="0" err="1">
                          <a:effectLst/>
                        </a:rPr>
                        <a:t>Судомоделирование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 - Гаджиев Магомед Артурович, ученик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1класса МКОУ «СОШ №8» , руководитель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</a:t>
                      </a:r>
                      <a:r>
                        <a:rPr lang="ru-RU" sz="1200" dirty="0" err="1">
                          <a:effectLst/>
                        </a:rPr>
                        <a:t>Гармаза</a:t>
                      </a:r>
                      <a:r>
                        <a:rPr lang="ru-RU" sz="1200" dirty="0">
                          <a:effectLst/>
                        </a:rPr>
                        <a:t> Сергей  Павлович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256"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effectLst/>
                        </a:rPr>
                        <a:t>Июнь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304"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effectLst/>
                        </a:rPr>
                        <a:t>Региональный этап Всероссийского  конкурса  лучших образовательных  практик дополнительного образования естественнонаучной направленности  «Био ТОП ПРОФИ»</a:t>
                      </a:r>
                      <a:endParaRPr lang="ru-RU" sz="12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место – </a:t>
                      </a:r>
                      <a:r>
                        <a:rPr lang="ru-RU" sz="1200" dirty="0" err="1">
                          <a:effectLst/>
                        </a:rPr>
                        <a:t>Шайхалиева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Разият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err="1">
                          <a:effectLst/>
                        </a:rPr>
                        <a:t>Мухтаровна</a:t>
                      </a:r>
                      <a:r>
                        <a:rPr lang="ru-RU" sz="1200" dirty="0">
                          <a:effectLst/>
                        </a:rPr>
                        <a:t>, МБУ ДО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 «ДДТ», программа «Траектория  успеха».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 – </a:t>
                      </a:r>
                      <a:r>
                        <a:rPr lang="ru-RU" sz="1200" dirty="0" err="1">
                          <a:effectLst/>
                        </a:rPr>
                        <a:t>Багадзиева</a:t>
                      </a:r>
                      <a:r>
                        <a:rPr lang="ru-RU" sz="1200" dirty="0">
                          <a:effectLst/>
                        </a:rPr>
                        <a:t>  Аида </a:t>
                      </a:r>
                      <a:r>
                        <a:rPr lang="ru-RU" sz="1200" dirty="0" err="1">
                          <a:effectLst/>
                        </a:rPr>
                        <a:t>Устархановна</a:t>
                      </a:r>
                      <a:r>
                        <a:rPr lang="ru-RU" sz="1200" dirty="0">
                          <a:effectLst/>
                        </a:rPr>
                        <a:t>, МКОУ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«СОШ№10», программа «Эколого-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 Биологическая.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2744" marR="3274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56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988840"/>
            <a:ext cx="4690864" cy="4018451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улучшение </a:t>
            </a:r>
            <a:r>
              <a:rPr lang="ru-RU" dirty="0"/>
              <a:t>оснащения материально-</a:t>
            </a:r>
            <a:r>
              <a:rPr lang="ru-RU" dirty="0" err="1"/>
              <a:t>техническиой</a:t>
            </a:r>
            <a:r>
              <a:rPr lang="ru-RU" dirty="0"/>
              <a:t> базы учреждений образования; </a:t>
            </a:r>
          </a:p>
          <a:p>
            <a:r>
              <a:rPr lang="ru-RU" dirty="0"/>
              <a:t>дефицит, подготовка и переподготовка профессиональных кадров;</a:t>
            </a:r>
          </a:p>
          <a:p>
            <a:r>
              <a:rPr lang="ru-RU" dirty="0"/>
              <a:t>увеличение охвата детей дополнительным образованием. 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714202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rgbClr val="FF0000"/>
                </a:solidFill>
              </a:rPr>
              <a:t>Министр образования и науки Республики Дагестан </a:t>
            </a:r>
            <a:r>
              <a:rPr lang="ru-RU" sz="2700" dirty="0" err="1">
                <a:solidFill>
                  <a:srgbClr val="FF0000"/>
                </a:solidFill>
              </a:rPr>
              <a:t>Бучаев</a:t>
            </a:r>
            <a:r>
              <a:rPr lang="ru-RU" sz="2700" dirty="0">
                <a:solidFill>
                  <a:srgbClr val="FF0000"/>
                </a:solidFill>
              </a:rPr>
              <a:t> </a:t>
            </a:r>
            <a:r>
              <a:rPr lang="ru-RU" sz="2700" dirty="0" err="1">
                <a:solidFill>
                  <a:srgbClr val="FF0000"/>
                </a:solidFill>
              </a:rPr>
              <a:t>Яхъя</a:t>
            </a:r>
            <a:r>
              <a:rPr lang="ru-RU" sz="2700" dirty="0">
                <a:solidFill>
                  <a:srgbClr val="FF0000"/>
                </a:solidFill>
              </a:rPr>
              <a:t> </a:t>
            </a:r>
            <a:r>
              <a:rPr lang="ru-RU" sz="2700" dirty="0" err="1">
                <a:solidFill>
                  <a:srgbClr val="FF0000"/>
                </a:solidFill>
              </a:rPr>
              <a:t>Гамидович</a:t>
            </a:r>
            <a:r>
              <a:rPr lang="ru-RU" sz="2700" dirty="0">
                <a:solidFill>
                  <a:srgbClr val="FF0000"/>
                </a:solidFill>
              </a:rPr>
              <a:t> обратил внимание на приоритетные задачи  модернизации  образования: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1700808"/>
            <a:ext cx="3621983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2329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Правительство Российской Федерации, </a:t>
            </a:r>
            <a:r>
              <a:rPr lang="ru-RU" dirty="0" err="1"/>
              <a:t>Минпросвещения</a:t>
            </a:r>
            <a:r>
              <a:rPr lang="ru-RU" dirty="0"/>
              <a:t> России, Министерство науки и высшего образования РФ ведут совместную согласованную масштабную работу по развитию системы общего образования. За последние месяцы принят ряд ключевых решений, начать активную реализацию которых планируется с 1 сентября 2022г.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7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ru-RU" sz="6400" dirty="0" smtClean="0"/>
              <a:t>Указ </a:t>
            </a:r>
            <a:r>
              <a:rPr lang="ru-RU" sz="6400" dirty="0"/>
              <a:t>Президента Российской Федерации от 27 июня 2022г. № 401 «2023 год объявлен Годом педагога и наставника».</a:t>
            </a:r>
          </a:p>
          <a:p>
            <a:pPr lvl="0"/>
            <a:r>
              <a:rPr lang="ru-RU" sz="6400" dirty="0"/>
              <a:t>Новая «Концепция подготовки педагогических кадров для системы образования до 2030 года».</a:t>
            </a:r>
          </a:p>
          <a:p>
            <a:pPr lvl="0"/>
            <a:r>
              <a:rPr lang="ru-RU" sz="6400" dirty="0"/>
              <a:t>«Примерный календарный план воспитательной работы на 2022/2023 учебный год».</a:t>
            </a:r>
          </a:p>
          <a:p>
            <a:pPr lvl="0"/>
            <a:r>
              <a:rPr lang="ru-RU" sz="6400" dirty="0"/>
              <a:t>Введение обновлённых ФГОС начального общего и основного общего образования во всех регионах РФ с 1 сентября 2022г.</a:t>
            </a:r>
          </a:p>
          <a:p>
            <a:pPr lvl="0"/>
            <a:r>
              <a:rPr lang="ru-RU" sz="6400" dirty="0"/>
              <a:t>«Стандарт Церемонии поднятия Государственного флага Российской Федерации в образовательных организациях».</a:t>
            </a:r>
          </a:p>
          <a:p>
            <a:pPr lvl="0"/>
            <a:r>
              <a:rPr lang="ru-RU" sz="6400" dirty="0"/>
              <a:t>Проект «Школа </a:t>
            </a:r>
            <a:r>
              <a:rPr lang="ru-RU" sz="6400" dirty="0" err="1"/>
              <a:t>Минпросвещения</a:t>
            </a:r>
            <a:r>
              <a:rPr lang="ru-RU" sz="6400" dirty="0"/>
              <a:t> России».</a:t>
            </a:r>
          </a:p>
          <a:p>
            <a:pPr lvl="0"/>
            <a:r>
              <a:rPr lang="ru-RU" sz="6400" dirty="0"/>
              <a:t>Историческое просвещение и патриотическое воспитание. «Приложения к примерному календарному плану воспитательной работы на 2022/2023 учебный год».</a:t>
            </a:r>
          </a:p>
          <a:p>
            <a:pPr lvl="0"/>
            <a:r>
              <a:rPr lang="ru-RU" sz="6400" dirty="0"/>
              <a:t>Новая «Концепция развития психологической службы в системе общего образования и среднего профессионального образования в РФ на 2022 - 2025 годы».</a:t>
            </a:r>
          </a:p>
          <a:p>
            <a:pPr lvl="0"/>
            <a:r>
              <a:rPr lang="ru-RU" sz="6400" dirty="0"/>
              <a:t>Методические рекомендации по реализации программы "Модернизация школьных систем образования".</a:t>
            </a:r>
          </a:p>
          <a:p>
            <a:pPr lvl="0"/>
            <a:r>
              <a:rPr lang="ru-RU" sz="6400" dirty="0"/>
              <a:t>Концепция развития  образования в Республике Дагестан на период до 2030 года, утвержденная постановлением Правительства  от 26.05.2022г.№ 146.</a:t>
            </a:r>
          </a:p>
          <a:p>
            <a:pPr lvl="0"/>
            <a:r>
              <a:rPr lang="ru-RU" sz="6400" dirty="0"/>
              <a:t>Муниципальная программа «Программа развития системы образования городского округа «город Избербаш» Республики Дагестан на 2021-2025 годы» (постановление администрации от 10.09.2021 г. №311).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498178"/>
          </a:xfrm>
        </p:spPr>
        <p:txBody>
          <a:bodyPr>
            <a:normAutofit/>
          </a:bodyPr>
          <a:lstStyle/>
          <a:p>
            <a:r>
              <a:rPr lang="ru-RU" sz="3100" dirty="0">
                <a:solidFill>
                  <a:srgbClr val="FF0000"/>
                </a:solidFill>
              </a:rPr>
              <a:t>Среди наиболее важных документов это: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366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- </a:t>
            </a:r>
            <a:r>
              <a:rPr lang="ru-RU" dirty="0"/>
              <a:t>продолжение создания системы образовательных услуг, обеспечивающих комплексное развитие детей независимо от их места проживания, состояния здоровья, социального положения; </a:t>
            </a:r>
          </a:p>
          <a:p>
            <a:r>
              <a:rPr lang="ru-RU" dirty="0"/>
              <a:t>- реализация основных направлений приоритетного национального проекта «Образование», который получает новый импульс развития; </a:t>
            </a:r>
          </a:p>
          <a:p>
            <a:r>
              <a:rPr lang="ru-RU" dirty="0"/>
              <a:t>- использование новых стандартов как действенного механизма и инструмента инновационного развития муниципального образования с целью повышения его качества; </a:t>
            </a:r>
          </a:p>
          <a:p>
            <a:r>
              <a:rPr lang="ru-RU" dirty="0"/>
              <a:t>- совершенствование системы раннего выявления, развивающего сопровождения и поддержки одарённых детей; </a:t>
            </a:r>
          </a:p>
          <a:p>
            <a:r>
              <a:rPr lang="ru-RU" dirty="0"/>
              <a:t>- активное развитие творческого и инновационного потенциала учительского корпуса, повышение статуса педагогической профессии.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>
                <a:solidFill>
                  <a:srgbClr val="FF0000"/>
                </a:solidFill>
              </a:rPr>
              <a:t>Приоритетными направлениями являются: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765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484785"/>
            <a:ext cx="8291264" cy="525658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Желаем всем успешного нового учебного года!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5748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3940</TotalTime>
  <Words>3102</Words>
  <Application>Microsoft Office PowerPoint</Application>
  <PresentationFormat>Экран (4:3)</PresentationFormat>
  <Paragraphs>695</Paragraphs>
  <Slides>72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72</vt:i4>
      </vt:variant>
    </vt:vector>
  </HeadingPairs>
  <TitlesOfParts>
    <vt:vector size="82" baseType="lpstr">
      <vt:lpstr>Arial Black</vt:lpstr>
      <vt:lpstr>Calibri</vt:lpstr>
      <vt:lpstr>Constantia</vt:lpstr>
      <vt:lpstr>Lucida Sans Unicode</vt:lpstr>
      <vt:lpstr>Times New Roman</vt:lpstr>
      <vt:lpstr>Verdana</vt:lpstr>
      <vt:lpstr>Wingdings</vt:lpstr>
      <vt:lpstr>Wingdings 2</vt:lpstr>
      <vt:lpstr>Wingdings 3</vt:lpstr>
      <vt:lpstr>Открытая</vt:lpstr>
      <vt:lpstr> МИНИСТЕРСТВО ОБРАЗОВАНИЯ И НАУКИ  РД </vt:lpstr>
      <vt:lpstr>Доклад начальника Управления образованием г. Избербаш Магомедовой Зульфии Идрисовны</vt:lpstr>
      <vt:lpstr>Указ В.В.Путина, Президента Российской Федерации от 21 июля 2020 года  № 474 «О национальных целях развития Российской Федерации на период до 2030 года» 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КАПИТАЛЬНЫЙ РЕМОНТ В 2022 ГОДУ БУДЕТ ПРОВОДИТЬСЯ В МКДОУ «ДЕТСКИЙ САД №10»</vt:lpstr>
      <vt:lpstr>ВОСПИТАТЕЛЬ ГОДА – 2022</vt:lpstr>
      <vt:lpstr>«Наследники Победы – 2022»</vt:lpstr>
      <vt:lpstr>Качественное и эффективное образование –это инвестиция в будущее Дагестана, России. С.А.Меликов</vt:lpstr>
      <vt:lpstr>ОБЩЕЕ ОБРАЗОВАНИЕ</vt:lpstr>
      <vt:lpstr>       Общее образование</vt:lpstr>
      <vt:lpstr>   «Модернизация школьных систем образования»     Капитальный ремонт школ - 2023</vt:lpstr>
      <vt:lpstr>35 выпускников 11-х классов получили медаль  «За особые успехи в учении» </vt:lpstr>
      <vt:lpstr> УСПЕВАЕМОСТЬ ОБУЧАЮЩИХСЯ </vt:lpstr>
      <vt:lpstr>   КАЧЕСТВО ОБУЧАЮЩИХСЯ</vt:lpstr>
      <vt:lpstr>        СРЕДНИЙ БАЛЛ ЕГЭ</vt:lpstr>
      <vt:lpstr>63 ВЫПУСКНИКА 9-х КЛАССОВ ЗАВЕРШИЛИ ОБУЧЕНИЕ С ОТЛИЧИЕМ</vt:lpstr>
      <vt:lpstr>       СРЕДНИЙ БАЛЛ ОГЭ</vt:lpstr>
      <vt:lpstr>ДОСУГОВЫЕ ПЛОЩАДКИ</vt:lpstr>
      <vt:lpstr>     ПРИШКОЛЬНЫЕ ЛАГЕРЯ</vt:lpstr>
      <vt:lpstr>Повышение профессионального мастерства педагогов</vt:lpstr>
      <vt:lpstr>ПРЕМИЯ ЛУЧШИМ УЧИТЕЛЯМ</vt:lpstr>
      <vt:lpstr>Международный фестиваль  «Профессиональная лига» в г.Сочи</vt:lpstr>
      <vt:lpstr>Курсы повышения квалификации</vt:lpstr>
      <vt:lpstr>Инновационный Ресурсный методический центр на базе МКОУ СОШ №10</vt:lpstr>
      <vt:lpstr>«Учитель года Республики Дагестан – 2022» - региональный этап республиканского конкурса</vt:lpstr>
      <vt:lpstr>Всероссийский конкурс методических разработок</vt:lpstr>
      <vt:lpstr>Презентация PowerPoint</vt:lpstr>
      <vt:lpstr> «Дошкольное образование»</vt:lpstr>
      <vt:lpstr>      «Начальная школа»</vt:lpstr>
      <vt:lpstr>«Русский язык и литература»</vt:lpstr>
      <vt:lpstr>«Методические разработки»</vt:lpstr>
      <vt:lpstr>«УЧИТЕЛЯМ ПОСВЯЩАЕТСЯ» конкурс детских рисунков</vt:lpstr>
      <vt:lpstr>«Профессии прекрасней нет на свете» Конкурс стихотворений собственного сочинения</vt:lpstr>
      <vt:lpstr>«Больше, чем профессия» Республиканский конкурс эссе</vt:lpstr>
      <vt:lpstr>«Учитель – профессия дальнего действия» Республиканский конкурс методических разработок и проектов</vt:lpstr>
      <vt:lpstr>Конкурс исследовательских работ</vt:lpstr>
      <vt:lpstr>«Большие вызовы» Всероссийского конкурса научно-технических проектов </vt:lpstr>
      <vt:lpstr>Всероссийская акция «Я гражданин России» Команда МКОУ ИШИ «Консультанты» финалисты федерального этапа акции в номинации «Развитие правовой грамотности». Название проекта «Школьный правовой клуб для детей с ОВЗ, как средство повышения правовой грамотности учащихся»</vt:lpstr>
      <vt:lpstr>«Без срока давности» Всероссийский конкурс сочинений</vt:lpstr>
      <vt:lpstr>«День славянской письменности и культуры»</vt:lpstr>
      <vt:lpstr>«Наш безопасный мир. Голос безопасности» </vt:lpstr>
      <vt:lpstr>            Тотальный диктант «Писать грамотно – это модно!»</vt:lpstr>
      <vt:lpstr>Презентация PowerPoint</vt:lpstr>
      <vt:lpstr>Всероссийская олимпиада школьников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Национально-региональный компонент по истории Дагестана</vt:lpstr>
      <vt:lpstr>Республиканский конкурс на лучшего знатока Конституции РФ и РД</vt:lpstr>
      <vt:lpstr>   «Патриотическое воспитание»</vt:lpstr>
      <vt:lpstr>«Президентские состязания» МКОУ «СОШ №1» - 3 место</vt:lpstr>
      <vt:lpstr>«Готов к труду и обороне»</vt:lpstr>
      <vt:lpstr>«Футбольная лига»</vt:lpstr>
      <vt:lpstr>Дополнительное образование «Успех каждого ребенка»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Министр образования и науки Республики Дагестан Бучаев Яхъя Гамидович обратил внимание на приоритетные задачи  модернизации  образования: </vt:lpstr>
      <vt:lpstr>Презентация PowerPoint</vt:lpstr>
      <vt:lpstr>Среди наиболее важных документов это: </vt:lpstr>
      <vt:lpstr>Приоритетными направлениями являются:  </vt:lpstr>
      <vt:lpstr>Желаем всем успешного нового учебного года!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182</cp:revision>
  <dcterms:created xsi:type="dcterms:W3CDTF">2020-08-21T14:13:39Z</dcterms:created>
  <dcterms:modified xsi:type="dcterms:W3CDTF">2022-08-30T06:00:27Z</dcterms:modified>
</cp:coreProperties>
</file>